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1"/>
  </p:sldMasterIdLst>
  <p:notesMasterIdLst>
    <p:notesMasterId r:id="rId131"/>
  </p:notesMasterIdLst>
  <p:sldIdLst>
    <p:sldId id="256" r:id="rId2"/>
    <p:sldId id="257" r:id="rId3"/>
    <p:sldId id="258" r:id="rId4"/>
    <p:sldId id="259" r:id="rId5"/>
    <p:sldId id="260" r:id="rId6"/>
    <p:sldId id="261" r:id="rId7"/>
    <p:sldId id="262" r:id="rId8"/>
    <p:sldId id="263" r:id="rId9"/>
    <p:sldId id="264" r:id="rId10"/>
    <p:sldId id="265" r:id="rId11"/>
    <p:sldId id="266" r:id="rId12"/>
    <p:sldId id="364" r:id="rId13"/>
    <p:sldId id="365" r:id="rId14"/>
    <p:sldId id="366" r:id="rId15"/>
    <p:sldId id="355" r:id="rId16"/>
    <p:sldId id="356" r:id="rId17"/>
    <p:sldId id="433" r:id="rId18"/>
    <p:sldId id="358" r:id="rId19"/>
    <p:sldId id="359" r:id="rId20"/>
    <p:sldId id="360" r:id="rId21"/>
    <p:sldId id="367" r:id="rId22"/>
    <p:sldId id="361" r:id="rId23"/>
    <p:sldId id="267" r:id="rId24"/>
    <p:sldId id="268" r:id="rId25"/>
    <p:sldId id="269" r:id="rId26"/>
    <p:sldId id="270" r:id="rId27"/>
    <p:sldId id="271" r:id="rId28"/>
    <p:sldId id="272" r:id="rId29"/>
    <p:sldId id="434" r:id="rId30"/>
    <p:sldId id="447" r:id="rId31"/>
    <p:sldId id="445" r:id="rId32"/>
    <p:sldId id="446" r:id="rId33"/>
    <p:sldId id="448" r:id="rId34"/>
    <p:sldId id="451" r:id="rId35"/>
    <p:sldId id="435" r:id="rId36"/>
    <p:sldId id="436" r:id="rId37"/>
    <p:sldId id="437" r:id="rId38"/>
    <p:sldId id="438" r:id="rId39"/>
    <p:sldId id="439" r:id="rId40"/>
    <p:sldId id="453" r:id="rId41"/>
    <p:sldId id="454" r:id="rId42"/>
    <p:sldId id="456" r:id="rId43"/>
    <p:sldId id="458" r:id="rId44"/>
    <p:sldId id="459" r:id="rId45"/>
    <p:sldId id="460" r:id="rId46"/>
    <p:sldId id="461" r:id="rId47"/>
    <p:sldId id="548" r:id="rId48"/>
    <p:sldId id="549" r:id="rId49"/>
    <p:sldId id="550" r:id="rId50"/>
    <p:sldId id="551" r:id="rId51"/>
    <p:sldId id="552" r:id="rId52"/>
    <p:sldId id="553" r:id="rId53"/>
    <p:sldId id="385" r:id="rId54"/>
    <p:sldId id="462" r:id="rId55"/>
    <p:sldId id="463" r:id="rId56"/>
    <p:sldId id="386" r:id="rId57"/>
    <p:sldId id="464" r:id="rId58"/>
    <p:sldId id="400" r:id="rId59"/>
    <p:sldId id="465" r:id="rId60"/>
    <p:sldId id="401" r:id="rId61"/>
    <p:sldId id="466" r:id="rId62"/>
    <p:sldId id="402" r:id="rId63"/>
    <p:sldId id="467" r:id="rId64"/>
    <p:sldId id="387" r:id="rId65"/>
    <p:sldId id="388" r:id="rId66"/>
    <p:sldId id="468" r:id="rId67"/>
    <p:sldId id="389" r:id="rId68"/>
    <p:sldId id="390" r:id="rId69"/>
    <p:sldId id="391" r:id="rId70"/>
    <p:sldId id="470" r:id="rId71"/>
    <p:sldId id="471" r:id="rId72"/>
    <p:sldId id="472" r:id="rId73"/>
    <p:sldId id="473" r:id="rId74"/>
    <p:sldId id="474" r:id="rId75"/>
    <p:sldId id="475" r:id="rId76"/>
    <p:sldId id="476" r:id="rId77"/>
    <p:sldId id="477" r:id="rId78"/>
    <p:sldId id="478" r:id="rId79"/>
    <p:sldId id="479" r:id="rId80"/>
    <p:sldId id="480" r:id="rId81"/>
    <p:sldId id="481" r:id="rId82"/>
    <p:sldId id="482" r:id="rId83"/>
    <p:sldId id="483" r:id="rId84"/>
    <p:sldId id="484" r:id="rId85"/>
    <p:sldId id="485" r:id="rId86"/>
    <p:sldId id="486" r:id="rId87"/>
    <p:sldId id="487" r:id="rId88"/>
    <p:sldId id="488" r:id="rId89"/>
    <p:sldId id="489" r:id="rId90"/>
    <p:sldId id="490" r:id="rId91"/>
    <p:sldId id="491" r:id="rId92"/>
    <p:sldId id="492" r:id="rId93"/>
    <p:sldId id="493" r:id="rId94"/>
    <p:sldId id="540" r:id="rId95"/>
    <p:sldId id="541" r:id="rId96"/>
    <p:sldId id="542" r:id="rId97"/>
    <p:sldId id="543" r:id="rId98"/>
    <p:sldId id="544" r:id="rId99"/>
    <p:sldId id="545" r:id="rId100"/>
    <p:sldId id="546" r:id="rId101"/>
    <p:sldId id="494" r:id="rId102"/>
    <p:sldId id="495" r:id="rId103"/>
    <p:sldId id="496" r:id="rId104"/>
    <p:sldId id="497" r:id="rId105"/>
    <p:sldId id="498" r:id="rId106"/>
    <p:sldId id="499" r:id="rId107"/>
    <p:sldId id="500" r:id="rId108"/>
    <p:sldId id="501" r:id="rId109"/>
    <p:sldId id="502" r:id="rId110"/>
    <p:sldId id="503" r:id="rId111"/>
    <p:sldId id="504" r:id="rId112"/>
    <p:sldId id="524" r:id="rId113"/>
    <p:sldId id="525" r:id="rId114"/>
    <p:sldId id="526" r:id="rId115"/>
    <p:sldId id="527" r:id="rId116"/>
    <p:sldId id="528" r:id="rId117"/>
    <p:sldId id="547" r:id="rId118"/>
    <p:sldId id="393" r:id="rId119"/>
    <p:sldId id="406" r:id="rId120"/>
    <p:sldId id="554" r:id="rId121"/>
    <p:sldId id="555" r:id="rId122"/>
    <p:sldId id="556" r:id="rId123"/>
    <p:sldId id="405" r:id="rId124"/>
    <p:sldId id="396" r:id="rId125"/>
    <p:sldId id="397" r:id="rId126"/>
    <p:sldId id="398" r:id="rId127"/>
    <p:sldId id="399" r:id="rId128"/>
    <p:sldId id="409" r:id="rId129"/>
    <p:sldId id="539"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5D075-DBA2-413B-83BD-4C98B51890CC}" type="datetimeFigureOut">
              <a:rPr lang="en-IN" smtClean="0"/>
              <a:pPr/>
              <a:t>15-06-2025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5DDFA-1668-433C-9FB8-359AB8A5DBAA}" type="slidenum">
              <a:rPr lang="en-IN" smtClean="0"/>
              <a:pPr/>
              <a:t>‹#›</a:t>
            </a:fld>
            <a:endParaRPr lang="en-IN"/>
          </a:p>
        </p:txBody>
      </p:sp>
    </p:spTree>
    <p:extLst>
      <p:ext uri="{BB962C8B-B14F-4D97-AF65-F5344CB8AC3E}">
        <p14:creationId xmlns:p14="http://schemas.microsoft.com/office/powerpoint/2010/main" val="264195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83DF775-BEA5-4DAC-A54B-9870BB33CFD1}" type="datetimeFigureOut">
              <a:rPr lang="en-US" smtClean="0"/>
              <a:pPr/>
              <a:t>6/15/2025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100927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3DF775-BEA5-4DAC-A54B-9870BB33CFD1}"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3371739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83DF775-BEA5-4DAC-A54B-9870BB33CFD1}" type="datetimeFigureOut">
              <a:rPr lang="en-US" smtClean="0"/>
              <a:pPr/>
              <a:t>6/15/2025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1293020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83DF775-BEA5-4DAC-A54B-9870BB33CFD1}" type="datetimeFigureOut">
              <a:rPr lang="en-US" smtClean="0"/>
              <a:pPr/>
              <a:t>6/15/2025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38887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83DF775-BEA5-4DAC-A54B-9870BB33CFD1}" type="datetimeFigureOut">
              <a:rPr lang="en-US" smtClean="0"/>
              <a:pPr/>
              <a:t>6/15/2025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2258325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3DF775-BEA5-4DAC-A54B-9870BB33CFD1}" type="datetimeFigureOut">
              <a:rPr lang="en-US" smtClean="0"/>
              <a:pPr/>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2143891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3DF775-BEA5-4DAC-A54B-9870BB33CFD1}" type="datetimeFigureOut">
              <a:rPr lang="en-US" smtClean="0"/>
              <a:pPr/>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211610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DF775-BEA5-4DAC-A54B-9870BB33CFD1}"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1801124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83DF775-BEA5-4DAC-A54B-9870BB33CFD1}" type="datetimeFigureOut">
              <a:rPr lang="en-US" smtClean="0"/>
              <a:pPr/>
              <a:t>6/15/2025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289180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DF775-BEA5-4DAC-A54B-9870BB33CFD1}"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154765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83DF775-BEA5-4DAC-A54B-9870BB33CFD1}" type="datetimeFigureOut">
              <a:rPr lang="en-US" smtClean="0"/>
              <a:pPr/>
              <a:t>6/15/2025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1612216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3DF775-BEA5-4DAC-A54B-9870BB33CFD1}"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3787068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3DF775-BEA5-4DAC-A54B-9870BB33CFD1}" type="datetimeFigureOut">
              <a:rPr lang="en-US" smtClean="0"/>
              <a:pPr/>
              <a:t>6/15/2025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1815626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3DF775-BEA5-4DAC-A54B-9870BB33CFD1}" type="datetimeFigureOut">
              <a:rPr lang="en-US" smtClean="0"/>
              <a:pPr/>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213291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DF775-BEA5-4DAC-A54B-9870BB33CFD1}" type="datetimeFigureOut">
              <a:rPr lang="en-US" smtClean="0"/>
              <a:pPr/>
              <a:t>6/15/2025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1042388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3DF775-BEA5-4DAC-A54B-9870BB33CFD1}"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290577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3DF775-BEA5-4DAC-A54B-9870BB33CFD1}"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val="354252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3DF775-BEA5-4DAC-A54B-9870BB33CFD1}" type="datetimeFigureOut">
              <a:rPr lang="en-US" smtClean="0"/>
              <a:pPr/>
              <a:t>6/15/2025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E39B25-ADAD-4DA3-80C3-8285F2E5A438}" type="slidenum">
              <a:rPr lang="en-US" smtClean="0"/>
              <a:pPr/>
              <a:t>‹#›</a:t>
            </a:fld>
            <a:endParaRPr lang="en-US"/>
          </a:p>
        </p:txBody>
      </p:sp>
    </p:spTree>
    <p:extLst>
      <p:ext uri="{BB962C8B-B14F-4D97-AF65-F5344CB8AC3E}">
        <p14:creationId xmlns:p14="http://schemas.microsoft.com/office/powerpoint/2010/main" val="179391065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9128" y="2841580"/>
            <a:ext cx="10113817" cy="1557239"/>
          </a:xfrm>
        </p:spPr>
        <p:txBody>
          <a:bodyPr>
            <a:noAutofit/>
          </a:bodyPr>
          <a:lstStyle/>
          <a:p>
            <a:pPr algn="ctr"/>
            <a:r>
              <a:rPr lang="en-US" sz="4800" dirty="0">
                <a:latin typeface="Times New Roman" panose="02020603050405020304" pitchFamily="18" charset="0"/>
                <a:cs typeface="Times New Roman" panose="02020603050405020304" pitchFamily="18" charset="0"/>
              </a:rPr>
              <a:t>UNIT NO – 6</a:t>
            </a:r>
            <a:br>
              <a:rPr lang="en-US" sz="4800" dirty="0">
                <a:latin typeface="Times New Roman" panose="02020603050405020304" pitchFamily="18" charset="0"/>
                <a:cs typeface="Times New Roman" panose="02020603050405020304" pitchFamily="18" charset="0"/>
              </a:rPr>
            </a:br>
            <a:r>
              <a:rPr lang="en-US" sz="4800" dirty="0"/>
              <a:t>Logical Venn Diagrams, Logical Deductions</a:t>
            </a:r>
          </a:p>
        </p:txBody>
      </p:sp>
      <p:sp>
        <p:nvSpPr>
          <p:cNvPr id="3" name="Subtitle 2"/>
          <p:cNvSpPr>
            <a:spLocks noGrp="1"/>
          </p:cNvSpPr>
          <p:nvPr>
            <p:ph type="subTitle" idx="1"/>
          </p:nvPr>
        </p:nvSpPr>
        <p:spPr>
          <a:xfrm>
            <a:off x="1099128" y="4537365"/>
            <a:ext cx="9448800" cy="1139040"/>
          </a:xfrm>
        </p:spPr>
        <p:txBody>
          <a:bodyPr>
            <a:noAutofit/>
          </a:bodyPr>
          <a:lstStyle/>
          <a:p>
            <a:pPr algn="ctr"/>
            <a:r>
              <a:rPr lang="en-US" sz="1800" dirty="0">
                <a:latin typeface="Times New Roman" panose="02020603050405020304" pitchFamily="18" charset="0"/>
                <a:cs typeface="Times New Roman" panose="02020603050405020304" pitchFamily="18" charset="0"/>
              </a:rPr>
              <a:t>DEPARTMENT OF MATHEMATICS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SNIST</a:t>
            </a:r>
          </a:p>
        </p:txBody>
      </p:sp>
      <p:sp>
        <p:nvSpPr>
          <p:cNvPr id="4" name="Rectangle 3"/>
          <p:cNvSpPr/>
          <p:nvPr/>
        </p:nvSpPr>
        <p:spPr>
          <a:xfrm>
            <a:off x="895927" y="1300033"/>
            <a:ext cx="10723418" cy="523220"/>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SUBJECT : (QALR)</a:t>
            </a:r>
          </a:p>
        </p:txBody>
      </p:sp>
    </p:spTree>
    <p:extLst>
      <p:ext uri="{BB962C8B-B14F-4D97-AF65-F5344CB8AC3E}">
        <p14:creationId xmlns:p14="http://schemas.microsoft.com/office/powerpoint/2010/main" val="4153322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47782" y="1422399"/>
            <a:ext cx="11841018" cy="5310909"/>
          </a:xfrm>
        </p:spPr>
        <p:txBody>
          <a:bodyPr>
            <a:normAutofit/>
          </a:bodyPr>
          <a:lstStyle/>
          <a:p>
            <a:pPr marL="0" lvl="0" indent="0">
              <a:buNone/>
            </a:pPr>
            <a:r>
              <a:rPr lang="en-US" dirty="0"/>
              <a:t>3) What is the product of the numbers which belong to 3 figures only?</a:t>
            </a:r>
          </a:p>
          <a:p>
            <a:pPr marL="0" indent="0">
              <a:buNone/>
            </a:pPr>
            <a:r>
              <a:rPr lang="en-US" dirty="0"/>
              <a:t>Sol) 3 x 9 = 27</a:t>
            </a:r>
          </a:p>
          <a:p>
            <a:pPr marL="0" indent="0">
              <a:buNone/>
            </a:pPr>
            <a:endParaRPr lang="en-US" dirty="0"/>
          </a:p>
          <a:p>
            <a:pPr marL="0" lvl="0" indent="0">
              <a:buNone/>
            </a:pPr>
            <a:r>
              <a:rPr lang="en-US" dirty="0"/>
              <a:t>4) What is the sum of the numbers which belong to one figure only?</a:t>
            </a:r>
          </a:p>
          <a:p>
            <a:pPr marL="0" indent="0">
              <a:buNone/>
            </a:pPr>
            <a:r>
              <a:rPr lang="en-US" dirty="0"/>
              <a:t>Sol) 21</a:t>
            </a:r>
          </a:p>
          <a:p>
            <a:pPr marL="0" indent="0">
              <a:buNone/>
            </a:pPr>
            <a:endParaRPr lang="en-US" dirty="0"/>
          </a:p>
          <a:p>
            <a:pPr marL="0" lvl="0" indent="0">
              <a:buNone/>
            </a:pPr>
            <a:r>
              <a:rPr lang="en-US" dirty="0"/>
              <a:t>5) What is the product of the numbers which belong to 2 figures only?</a:t>
            </a:r>
          </a:p>
          <a:p>
            <a:pPr marL="0" indent="0">
              <a:buNone/>
            </a:pPr>
            <a:r>
              <a:rPr lang="en-US" dirty="0"/>
              <a:t>Sol) 2 x 4 x 6 x 8 = 384</a:t>
            </a:r>
          </a:p>
        </p:txBody>
      </p:sp>
    </p:spTree>
    <p:extLst>
      <p:ext uri="{BB962C8B-B14F-4D97-AF65-F5344CB8AC3E}">
        <p14:creationId xmlns:p14="http://schemas.microsoft.com/office/powerpoint/2010/main" val="736191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1000"/>
                                        <p:tgtEl>
                                          <p:spTgt spid="4">
                                            <p:txEl>
                                              <p:pRg st="1" end="1"/>
                                            </p:txEl>
                                          </p:spTgt>
                                        </p:tgtEl>
                                      </p:cBhvr>
                                    </p:animEffect>
                                    <p:anim calcmode="lin" valueType="num">
                                      <p:cBhvr>
                                        <p:cTn id="1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1000"/>
                                        <p:tgtEl>
                                          <p:spTgt spid="4">
                                            <p:txEl>
                                              <p:pRg st="3" end="3"/>
                                            </p:txEl>
                                          </p:spTgt>
                                        </p:tgtEl>
                                      </p:cBhvr>
                                    </p:animEffect>
                                    <p:anim calcmode="lin" valueType="num">
                                      <p:cBhvr>
                                        <p:cTn id="2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4">
                                            <p:txEl>
                                              <p:pRg st="3" end="3"/>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4">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1000"/>
                                        <p:tgtEl>
                                          <p:spTgt spid="4">
                                            <p:txEl>
                                              <p:pRg st="6" end="6"/>
                                            </p:txEl>
                                          </p:spTgt>
                                        </p:tgtEl>
                                      </p:cBhvr>
                                    </p:animEffect>
                                    <p:anim calcmode="lin" valueType="num">
                                      <p:cBhvr>
                                        <p:cTn id="4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4">
                                            <p:txEl>
                                              <p:pRg st="6" end="6"/>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1000"/>
                                        <p:tgtEl>
                                          <p:spTgt spid="4">
                                            <p:txEl>
                                              <p:pRg st="7" end="7"/>
                                            </p:txEl>
                                          </p:spTgt>
                                        </p:tgtEl>
                                      </p:cBhvr>
                                    </p:animEffect>
                                    <p:anim calcmode="lin" valueType="num">
                                      <p:cBhvr>
                                        <p:cTn id="4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4">
                                            <p:txEl>
                                              <p:pRg st="7" end="7"/>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4">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5077" y="578220"/>
            <a:ext cx="8885801" cy="2859827"/>
          </a:xfrm>
          <a:prstGeom prst="rect">
            <a:avLst/>
          </a:prstGeom>
        </p:spPr>
      </p:pic>
      <p:pic>
        <p:nvPicPr>
          <p:cNvPr id="3" name="Picture 2"/>
          <p:cNvPicPr>
            <a:picLocks noChangeAspect="1"/>
          </p:cNvPicPr>
          <p:nvPr/>
        </p:nvPicPr>
        <p:blipFill>
          <a:blip r:embed="rId3"/>
          <a:stretch>
            <a:fillRect/>
          </a:stretch>
        </p:blipFill>
        <p:spPr>
          <a:xfrm>
            <a:off x="1055077" y="3438048"/>
            <a:ext cx="8243668" cy="3419952"/>
          </a:xfrm>
          <a:prstGeom prst="rect">
            <a:avLst/>
          </a:prstGeom>
        </p:spPr>
      </p:pic>
    </p:spTree>
    <p:extLst>
      <p:ext uri="{BB962C8B-B14F-4D97-AF65-F5344CB8AC3E}">
        <p14:creationId xmlns:p14="http://schemas.microsoft.com/office/powerpoint/2010/main" val="1582814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085" y="744918"/>
            <a:ext cx="8610600" cy="1293028"/>
          </a:xfrm>
        </p:spPr>
        <p:txBody>
          <a:bodyPr>
            <a:normAutofit fontScale="90000"/>
          </a:bodyPr>
          <a:lstStyle/>
          <a:p>
            <a:r>
              <a:rPr lang="en-IN" b="1" dirty="0"/>
              <a:t>TYPE 1 : TWO -PREMISE ARGUMENTS </a:t>
            </a:r>
            <a:r>
              <a:rPr lang="en-US" dirty="0"/>
              <a:t/>
            </a:r>
            <a:br>
              <a:rPr lang="en-US" dirty="0"/>
            </a:br>
            <a:endParaRPr lang="en-US" dirty="0"/>
          </a:p>
        </p:txBody>
      </p:sp>
      <p:sp>
        <p:nvSpPr>
          <p:cNvPr id="3" name="Content Placeholder 2"/>
          <p:cNvSpPr>
            <a:spLocks noGrp="1"/>
          </p:cNvSpPr>
          <p:nvPr>
            <p:ph idx="1"/>
          </p:nvPr>
        </p:nvSpPr>
        <p:spPr>
          <a:xfrm>
            <a:off x="517236" y="2142836"/>
            <a:ext cx="10988964" cy="4075849"/>
          </a:xfrm>
        </p:spPr>
        <p:txBody>
          <a:bodyPr/>
          <a:lstStyle/>
          <a:p>
            <a:r>
              <a:rPr lang="en-IN" sz="4800" dirty="0"/>
              <a:t>This is the simplest type of problems on logic and we proceed as discussed in the above cases, to arrive at logically valid conclusions.</a:t>
            </a:r>
            <a:endParaRPr lang="en-US" sz="4800" dirty="0"/>
          </a:p>
          <a:p>
            <a:endParaRPr lang="en-US" dirty="0"/>
          </a:p>
        </p:txBody>
      </p:sp>
    </p:spTree>
    <p:extLst>
      <p:ext uri="{BB962C8B-B14F-4D97-AF65-F5344CB8AC3E}">
        <p14:creationId xmlns:p14="http://schemas.microsoft.com/office/powerpoint/2010/main" val="1060191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963" y="1468582"/>
            <a:ext cx="11859491" cy="5190836"/>
          </a:xfrm>
        </p:spPr>
        <p:txBody>
          <a:bodyPr>
            <a:normAutofit/>
          </a:bodyPr>
          <a:lstStyle/>
          <a:p>
            <a:pPr marL="0" indent="0">
              <a:buNone/>
            </a:pPr>
            <a:r>
              <a:rPr lang="en-IN" dirty="0"/>
              <a:t>1) In each question below are given two statements followed by two conclusions  numbered  1 and 2.  You have to take the given two statements to be true even if they seem to be at variance from commonly known facts. Read the conclusion and then decide which of the given conclusions logically follows from the two given statements, disregarding commonly known facts.</a:t>
            </a:r>
            <a:endParaRPr lang="en-US" dirty="0"/>
          </a:p>
          <a:p>
            <a:pPr marL="0" indent="0">
              <a:buNone/>
            </a:pPr>
            <a:r>
              <a:rPr lang="en-IN" dirty="0"/>
              <a:t>Give answer </a:t>
            </a:r>
            <a:endParaRPr lang="en-US" dirty="0"/>
          </a:p>
          <a:p>
            <a:pPr marL="457200" lvl="0" indent="-457200">
              <a:buFont typeface="+mj-lt"/>
              <a:buAutoNum type="alphaLcPeriod"/>
            </a:pPr>
            <a:r>
              <a:rPr lang="en-IN" dirty="0"/>
              <a:t>If only conclusion 1 follows;</a:t>
            </a:r>
            <a:endParaRPr lang="en-US" dirty="0"/>
          </a:p>
          <a:p>
            <a:pPr marL="457200" lvl="0" indent="-457200">
              <a:buFont typeface="+mj-lt"/>
              <a:buAutoNum type="alphaLcPeriod"/>
            </a:pPr>
            <a:r>
              <a:rPr lang="en-IN" dirty="0"/>
              <a:t>If only conclusion 2 follows;</a:t>
            </a:r>
            <a:endParaRPr lang="en-US" dirty="0"/>
          </a:p>
          <a:p>
            <a:pPr marL="457200" lvl="0" indent="-457200">
              <a:buFont typeface="+mj-lt"/>
              <a:buAutoNum type="alphaLcPeriod"/>
            </a:pPr>
            <a:r>
              <a:rPr lang="en-IN" dirty="0"/>
              <a:t>If either conclusion 1 or 2 follows;</a:t>
            </a:r>
            <a:endParaRPr lang="en-US" dirty="0"/>
          </a:p>
          <a:p>
            <a:pPr marL="457200" lvl="0" indent="-457200">
              <a:buFont typeface="+mj-lt"/>
              <a:buAutoNum type="alphaLcPeriod"/>
            </a:pPr>
            <a:r>
              <a:rPr lang="en-IN" dirty="0"/>
              <a:t>If neither conclusion 1 nor 2 follows;</a:t>
            </a:r>
            <a:endParaRPr lang="en-US" dirty="0"/>
          </a:p>
          <a:p>
            <a:pPr marL="457200" lvl="0" indent="-457200">
              <a:buFont typeface="+mj-lt"/>
              <a:buAutoNum type="alphaLcPeriod"/>
            </a:pPr>
            <a:r>
              <a:rPr lang="en-IN" dirty="0"/>
              <a:t>If both conclusions 1 and 2  follows.</a:t>
            </a:r>
            <a:endParaRPr lang="en-US" dirty="0"/>
          </a:p>
          <a:p>
            <a:pPr marL="457200" indent="-457200">
              <a:buFont typeface="+mj-lt"/>
              <a:buAutoNum type="alphaLcPeriod"/>
            </a:pPr>
            <a:endParaRPr lang="en-US" dirty="0"/>
          </a:p>
        </p:txBody>
      </p:sp>
    </p:spTree>
    <p:extLst>
      <p:ext uri="{BB962C8B-B14F-4D97-AF65-F5344CB8AC3E}">
        <p14:creationId xmlns:p14="http://schemas.microsoft.com/office/powerpoint/2010/main" val="28479048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7" dur="500"/>
                                        <p:tgtEl>
                                          <p:spTgt spid="3">
                                            <p:txEl>
                                              <p:pRg st="1" end="1"/>
                                            </p:txEl>
                                          </p:spTgt>
                                        </p:tgtEl>
                                      </p:cBhvr>
                                    </p:animEffect>
                                  </p:childTnLst>
                                </p:cTn>
                              </p:par>
                              <p:par>
                                <p:cTn id="18" presetID="53" presetClass="entr" presetSubtype="16"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2" dur="500"/>
                                        <p:tgtEl>
                                          <p:spTgt spid="3">
                                            <p:txEl>
                                              <p:pRg st="2" end="2"/>
                                            </p:txEl>
                                          </p:spTgt>
                                        </p:tgtEl>
                                      </p:cBhvr>
                                    </p:animEffect>
                                  </p:childTnLst>
                                </p:cTn>
                              </p:par>
                              <p:par>
                                <p:cTn id="23" presetID="53" presetClass="entr" presetSubtype="16"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3">
                                            <p:txEl>
                                              <p:pRg st="3" end="3"/>
                                            </p:txEl>
                                          </p:spTgt>
                                        </p:tgtEl>
                                      </p:cBhvr>
                                    </p:animEffect>
                                  </p:childTnLst>
                                </p:cTn>
                              </p:par>
                              <p:par>
                                <p:cTn id="28" presetID="53" presetClass="entr" presetSubtype="16"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2" dur="500"/>
                                        <p:tgtEl>
                                          <p:spTgt spid="3">
                                            <p:txEl>
                                              <p:pRg st="4" end="4"/>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p:cTn id="4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273" y="1616364"/>
            <a:ext cx="11182927" cy="4602321"/>
          </a:xfrm>
        </p:spPr>
        <p:txBody>
          <a:bodyPr/>
          <a:lstStyle/>
          <a:p>
            <a:pPr marL="0" indent="0">
              <a:buNone/>
            </a:pPr>
            <a:r>
              <a:rPr lang="en-IN" dirty="0"/>
              <a:t>1) Statements : All pens are roads. All roads are houses.</a:t>
            </a:r>
            <a:endParaRPr lang="en-US" dirty="0"/>
          </a:p>
          <a:p>
            <a:pPr marL="0" indent="0">
              <a:buNone/>
            </a:pPr>
            <a:r>
              <a:rPr lang="en-IN" dirty="0"/>
              <a:t>Conclusions  : 1. All houses are pens.                            </a:t>
            </a:r>
          </a:p>
          <a:p>
            <a:pPr marL="0" indent="0">
              <a:buNone/>
            </a:pPr>
            <a:r>
              <a:rPr lang="en-IN" dirty="0"/>
              <a:t>		  2. Some houses are pens.</a:t>
            </a:r>
          </a:p>
          <a:p>
            <a:pPr marL="0" indent="0">
              <a:buNone/>
            </a:pPr>
            <a:endParaRPr lang="en-IN" dirty="0"/>
          </a:p>
          <a:p>
            <a:pPr marL="0" indent="0">
              <a:buNone/>
            </a:pPr>
            <a:r>
              <a:rPr lang="en-IN" dirty="0"/>
              <a:t>Sol) (b) : Since both the premises are universal and affirmative, the conclusion must be universal affirmative and should not contain the middle term. So, it follows that ‘All pens are houses’. 2 is the converse of this conclusion and so it holds. Since the term ‘houses’ is distributed in 1 without being distributed in any of the premises, so 1 does not follow.</a:t>
            </a:r>
            <a:endParaRPr lang="en-US" dirty="0"/>
          </a:p>
          <a:p>
            <a:pPr marL="0" indent="0">
              <a:buNone/>
            </a:pPr>
            <a:endParaRPr lang="en-US" dirty="0"/>
          </a:p>
        </p:txBody>
      </p:sp>
    </p:spTree>
    <p:extLst>
      <p:ext uri="{BB962C8B-B14F-4D97-AF65-F5344CB8AC3E}">
        <p14:creationId xmlns:p14="http://schemas.microsoft.com/office/powerpoint/2010/main" val="3560481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a:t>2) Statements : all water is divine. All temples are divine.</a:t>
            </a:r>
            <a:endParaRPr lang="en-US" dirty="0"/>
          </a:p>
          <a:p>
            <a:pPr marL="0" indent="0">
              <a:buNone/>
            </a:pPr>
            <a:r>
              <a:rPr lang="en-IN" dirty="0"/>
              <a:t>Conclusions : 1. All water is temple.                             </a:t>
            </a:r>
          </a:p>
          <a:p>
            <a:pPr marL="0" indent="0">
              <a:buNone/>
            </a:pPr>
            <a:r>
              <a:rPr lang="en-IN" dirty="0"/>
              <a:t>	            2. All temples are water.</a:t>
            </a:r>
          </a:p>
          <a:p>
            <a:pPr marL="0" indent="0">
              <a:buNone/>
            </a:pPr>
            <a:endParaRPr lang="en-US" dirty="0"/>
          </a:p>
          <a:p>
            <a:pPr marL="0" indent="0">
              <a:buNone/>
            </a:pPr>
            <a:r>
              <a:rPr lang="en-US" dirty="0"/>
              <a:t>Sol)</a:t>
            </a:r>
            <a:r>
              <a:rPr lang="en-IN" dirty="0"/>
              <a:t> (d) : since the middle term ‘divine’ is not distributed even once in the premises, no definite conclusion can be drawn.</a:t>
            </a:r>
            <a:endParaRPr lang="en-US" dirty="0"/>
          </a:p>
        </p:txBody>
      </p:sp>
    </p:spTree>
    <p:extLst>
      <p:ext uri="{BB962C8B-B14F-4D97-AF65-F5344CB8AC3E}">
        <p14:creationId xmlns:p14="http://schemas.microsoft.com/office/powerpoint/2010/main" val="1690702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 calcmode="lin" valueType="num">
                                      <p:cBhvr>
                                        <p:cTn id="5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a:t>3) Statements : All cars are cats. All fans are cats.</a:t>
            </a:r>
            <a:endParaRPr lang="en-US" dirty="0"/>
          </a:p>
          <a:p>
            <a:pPr marL="0" indent="0">
              <a:buNone/>
            </a:pPr>
            <a:r>
              <a:rPr lang="en-IN" dirty="0"/>
              <a:t>Conclusions : 1. All cars are fans.                                   </a:t>
            </a:r>
          </a:p>
          <a:p>
            <a:pPr marL="0" indent="0">
              <a:buNone/>
            </a:pPr>
            <a:r>
              <a:rPr lang="en-IN" dirty="0"/>
              <a:t>	            2. Some fans are cars</a:t>
            </a:r>
          </a:p>
          <a:p>
            <a:pPr marL="0" indent="0">
              <a:buNone/>
            </a:pPr>
            <a:endParaRPr lang="en-US" dirty="0"/>
          </a:p>
          <a:p>
            <a:pPr marL="0" indent="0">
              <a:buNone/>
            </a:pPr>
            <a:r>
              <a:rPr lang="en-US" dirty="0"/>
              <a:t>Sol) </a:t>
            </a:r>
            <a:r>
              <a:rPr lang="en-IN" dirty="0"/>
              <a:t>(d) : since the middle term ‘cat’ is not distributed even once in the premises, no definite conclusion follows.</a:t>
            </a:r>
            <a:endParaRPr lang="en-US" dirty="0"/>
          </a:p>
        </p:txBody>
      </p:sp>
    </p:spTree>
    <p:extLst>
      <p:ext uri="{BB962C8B-B14F-4D97-AF65-F5344CB8AC3E}">
        <p14:creationId xmlns:p14="http://schemas.microsoft.com/office/powerpoint/2010/main" val="2154449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580">
                                          <p:stCondLst>
                                            <p:cond delay="0"/>
                                          </p:stCondLst>
                                        </p:cTn>
                                        <p:tgtEl>
                                          <p:spTgt spid="3">
                                            <p:txEl>
                                              <p:pRg st="4" end="4"/>
                                            </p:txEl>
                                          </p:spTgt>
                                        </p:tgtEl>
                                      </p:cBhvr>
                                    </p:animEffect>
                                    <p:anim calcmode="lin" valueType="num">
                                      <p:cBhvr>
                                        <p:cTn id="25"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xEl>
                                              <p:pRg st="4" end="4"/>
                                            </p:txEl>
                                          </p:spTgt>
                                        </p:tgtEl>
                                      </p:cBhvr>
                                      <p:to x="100000" y="60000"/>
                                    </p:animScale>
                                    <p:animScale>
                                      <p:cBhvr>
                                        <p:cTn id="31" dur="166" decel="50000">
                                          <p:stCondLst>
                                            <p:cond delay="676"/>
                                          </p:stCondLst>
                                        </p:cTn>
                                        <p:tgtEl>
                                          <p:spTgt spid="3">
                                            <p:txEl>
                                              <p:pRg st="4" end="4"/>
                                            </p:txEl>
                                          </p:spTgt>
                                        </p:tgtEl>
                                      </p:cBhvr>
                                      <p:to x="100000" y="100000"/>
                                    </p:animScale>
                                    <p:animScale>
                                      <p:cBhvr>
                                        <p:cTn id="32" dur="26">
                                          <p:stCondLst>
                                            <p:cond delay="1312"/>
                                          </p:stCondLst>
                                        </p:cTn>
                                        <p:tgtEl>
                                          <p:spTgt spid="3">
                                            <p:txEl>
                                              <p:pRg st="4" end="4"/>
                                            </p:txEl>
                                          </p:spTgt>
                                        </p:tgtEl>
                                      </p:cBhvr>
                                      <p:to x="100000" y="80000"/>
                                    </p:animScale>
                                    <p:animScale>
                                      <p:cBhvr>
                                        <p:cTn id="33" dur="166" decel="50000">
                                          <p:stCondLst>
                                            <p:cond delay="1338"/>
                                          </p:stCondLst>
                                        </p:cTn>
                                        <p:tgtEl>
                                          <p:spTgt spid="3">
                                            <p:txEl>
                                              <p:pRg st="4" end="4"/>
                                            </p:txEl>
                                          </p:spTgt>
                                        </p:tgtEl>
                                      </p:cBhvr>
                                      <p:to x="100000" y="100000"/>
                                    </p:animScale>
                                    <p:animScale>
                                      <p:cBhvr>
                                        <p:cTn id="34" dur="26">
                                          <p:stCondLst>
                                            <p:cond delay="1642"/>
                                          </p:stCondLst>
                                        </p:cTn>
                                        <p:tgtEl>
                                          <p:spTgt spid="3">
                                            <p:txEl>
                                              <p:pRg st="4" end="4"/>
                                            </p:txEl>
                                          </p:spTgt>
                                        </p:tgtEl>
                                      </p:cBhvr>
                                      <p:to x="100000" y="90000"/>
                                    </p:animScale>
                                    <p:animScale>
                                      <p:cBhvr>
                                        <p:cTn id="35" dur="166" decel="50000">
                                          <p:stCondLst>
                                            <p:cond delay="1668"/>
                                          </p:stCondLst>
                                        </p:cTn>
                                        <p:tgtEl>
                                          <p:spTgt spid="3">
                                            <p:txEl>
                                              <p:pRg st="4" end="4"/>
                                            </p:txEl>
                                          </p:spTgt>
                                        </p:tgtEl>
                                      </p:cBhvr>
                                      <p:to x="100000" y="100000"/>
                                    </p:animScale>
                                    <p:animScale>
                                      <p:cBhvr>
                                        <p:cTn id="36" dur="26">
                                          <p:stCondLst>
                                            <p:cond delay="1808"/>
                                          </p:stCondLst>
                                        </p:cTn>
                                        <p:tgtEl>
                                          <p:spTgt spid="3">
                                            <p:txEl>
                                              <p:pRg st="4" end="4"/>
                                            </p:txEl>
                                          </p:spTgt>
                                        </p:tgtEl>
                                      </p:cBhvr>
                                      <p:to x="100000" y="95000"/>
                                    </p:animScale>
                                    <p:animScale>
                                      <p:cBhvr>
                                        <p:cTn id="37"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a:t>4) Statements : All good athletes win. All  good athletes eat well.</a:t>
            </a:r>
            <a:endParaRPr lang="en-US" dirty="0"/>
          </a:p>
          <a:p>
            <a:pPr marL="0" indent="0">
              <a:buNone/>
            </a:pPr>
            <a:r>
              <a:rPr lang="en-IN" dirty="0"/>
              <a:t>Conclusions : 1. All those who eat well are  good athletes.</a:t>
            </a:r>
            <a:endParaRPr lang="en-US" dirty="0"/>
          </a:p>
          <a:p>
            <a:pPr marL="0" indent="0">
              <a:buNone/>
            </a:pPr>
            <a:r>
              <a:rPr lang="en-IN" dirty="0"/>
              <a:t>                        2. All those who win eat well.</a:t>
            </a:r>
          </a:p>
          <a:p>
            <a:pPr marL="0" indent="0">
              <a:buNone/>
            </a:pPr>
            <a:endParaRPr lang="en-US" dirty="0"/>
          </a:p>
          <a:p>
            <a:pPr marL="0" indent="0">
              <a:buNone/>
            </a:pPr>
            <a:r>
              <a:rPr lang="en-US" dirty="0"/>
              <a:t>Sol) </a:t>
            </a:r>
            <a:r>
              <a:rPr lang="en-IN" dirty="0"/>
              <a:t>(d) : since the middle term ‘good athletes’ is distributed twice in the premises, the conclusion must be particular and should not contain the middle term. So, it follows that ‘Some of those who win, eat well’.</a:t>
            </a:r>
            <a:endParaRPr lang="en-US" dirty="0"/>
          </a:p>
        </p:txBody>
      </p:sp>
    </p:spTree>
    <p:extLst>
      <p:ext uri="{BB962C8B-B14F-4D97-AF65-F5344CB8AC3E}">
        <p14:creationId xmlns:p14="http://schemas.microsoft.com/office/powerpoint/2010/main" val="20915133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a:t>5) Statements : Every minister is a student. Every student is inexperienced.</a:t>
            </a:r>
            <a:endParaRPr lang="en-US" dirty="0"/>
          </a:p>
          <a:p>
            <a:pPr marL="0" indent="0">
              <a:buNone/>
            </a:pPr>
            <a:r>
              <a:rPr lang="en-IN" dirty="0"/>
              <a:t>Conclusions : 1. Every minister is inexperienced.</a:t>
            </a:r>
            <a:endParaRPr lang="en-US" dirty="0"/>
          </a:p>
          <a:p>
            <a:pPr marL="0" indent="0">
              <a:buNone/>
            </a:pPr>
            <a:r>
              <a:rPr lang="en-IN" dirty="0"/>
              <a:t>                        2. Some inexperienced are students.</a:t>
            </a:r>
          </a:p>
          <a:p>
            <a:pPr marL="0" indent="0">
              <a:buNone/>
            </a:pPr>
            <a:endParaRPr lang="en-US" dirty="0"/>
          </a:p>
          <a:p>
            <a:pPr marL="0" indent="0">
              <a:buNone/>
            </a:pPr>
            <a:r>
              <a:rPr lang="en-US" dirty="0"/>
              <a:t>Sol) </a:t>
            </a:r>
            <a:r>
              <a:rPr lang="en-IN" dirty="0"/>
              <a:t>(e) : ‘every’ is equivalent to ‘All’. Thus, since both the premises are universal and affirmative, the conclusion must be universal affirmative and should not contain the middle term. So, 1 follows. 2 is the converse of the second premise and thus it also holds.</a:t>
            </a:r>
            <a:endParaRPr lang="en-US" dirty="0"/>
          </a:p>
          <a:p>
            <a:pPr marL="0" indent="0">
              <a:buNone/>
            </a:pPr>
            <a:endParaRPr lang="en-US" dirty="0"/>
          </a:p>
        </p:txBody>
      </p:sp>
    </p:spTree>
    <p:extLst>
      <p:ext uri="{BB962C8B-B14F-4D97-AF65-F5344CB8AC3E}">
        <p14:creationId xmlns:p14="http://schemas.microsoft.com/office/powerpoint/2010/main" val="36174109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heel(1)">
                                      <p:cBhvr>
                                        <p:cTn id="24"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818" y="1874982"/>
            <a:ext cx="11044382" cy="4343703"/>
          </a:xfrm>
        </p:spPr>
        <p:txBody>
          <a:bodyPr/>
          <a:lstStyle/>
          <a:p>
            <a:pPr marL="0" indent="0">
              <a:buNone/>
            </a:pPr>
            <a:r>
              <a:rPr lang="en-IN" dirty="0"/>
              <a:t>6) Statements : All tubes are handles. All cups are handles.</a:t>
            </a:r>
            <a:endParaRPr lang="en-US" dirty="0"/>
          </a:p>
          <a:p>
            <a:pPr marL="0" indent="0">
              <a:buNone/>
            </a:pPr>
            <a:r>
              <a:rPr lang="en-IN" dirty="0"/>
              <a:t>Conclusions : 1. All cups are tubes.                            </a:t>
            </a:r>
          </a:p>
          <a:p>
            <a:pPr marL="0" indent="0">
              <a:buNone/>
            </a:pPr>
            <a:r>
              <a:rPr lang="en-IN" dirty="0"/>
              <a:t>		 2. Some handles are not cups.</a:t>
            </a:r>
          </a:p>
          <a:p>
            <a:pPr marL="0" indent="0">
              <a:buNone/>
            </a:pPr>
            <a:endParaRPr lang="en-US" dirty="0"/>
          </a:p>
          <a:p>
            <a:pPr marL="0" indent="0">
              <a:buNone/>
            </a:pPr>
            <a:r>
              <a:rPr lang="en-US" dirty="0"/>
              <a:t>Sol)</a:t>
            </a:r>
            <a:r>
              <a:rPr lang="en-IN" dirty="0"/>
              <a:t> (d) : both the premises are A type propositions. So, in either, the middle term ‘handles’ forming the predicate is not distributed. Since the middle term is not distributed even once in the premises, no definite conclusion follows:</a:t>
            </a:r>
            <a:endParaRPr lang="en-US" dirty="0"/>
          </a:p>
        </p:txBody>
      </p:sp>
    </p:spTree>
    <p:extLst>
      <p:ext uri="{BB962C8B-B14F-4D97-AF65-F5344CB8AC3E}">
        <p14:creationId xmlns:p14="http://schemas.microsoft.com/office/powerpoint/2010/main" val="31588594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80">
                                          <p:stCondLst>
                                            <p:cond delay="0"/>
                                          </p:stCondLst>
                                        </p:cTn>
                                        <p:tgtEl>
                                          <p:spTgt spid="3">
                                            <p:txEl>
                                              <p:pRg st="4" end="4"/>
                                            </p:txEl>
                                          </p:spTgt>
                                        </p:tgtEl>
                                      </p:cBhvr>
                                    </p:animEffect>
                                    <p:anim calcmode="lin" valueType="num">
                                      <p:cBhvr>
                                        <p:cTn id="2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xEl>
                                              <p:pRg st="4" end="4"/>
                                            </p:txEl>
                                          </p:spTgt>
                                        </p:tgtEl>
                                      </p:cBhvr>
                                      <p:to x="100000" y="60000"/>
                                    </p:animScale>
                                    <p:animScale>
                                      <p:cBhvr>
                                        <p:cTn id="28" dur="166" decel="50000">
                                          <p:stCondLst>
                                            <p:cond delay="676"/>
                                          </p:stCondLst>
                                        </p:cTn>
                                        <p:tgtEl>
                                          <p:spTgt spid="3">
                                            <p:txEl>
                                              <p:pRg st="4" end="4"/>
                                            </p:txEl>
                                          </p:spTgt>
                                        </p:tgtEl>
                                      </p:cBhvr>
                                      <p:to x="100000" y="100000"/>
                                    </p:animScale>
                                    <p:animScale>
                                      <p:cBhvr>
                                        <p:cTn id="29" dur="26">
                                          <p:stCondLst>
                                            <p:cond delay="1312"/>
                                          </p:stCondLst>
                                        </p:cTn>
                                        <p:tgtEl>
                                          <p:spTgt spid="3">
                                            <p:txEl>
                                              <p:pRg st="4" end="4"/>
                                            </p:txEl>
                                          </p:spTgt>
                                        </p:tgtEl>
                                      </p:cBhvr>
                                      <p:to x="100000" y="80000"/>
                                    </p:animScale>
                                    <p:animScale>
                                      <p:cBhvr>
                                        <p:cTn id="30" dur="166" decel="50000">
                                          <p:stCondLst>
                                            <p:cond delay="1338"/>
                                          </p:stCondLst>
                                        </p:cTn>
                                        <p:tgtEl>
                                          <p:spTgt spid="3">
                                            <p:txEl>
                                              <p:pRg st="4" end="4"/>
                                            </p:txEl>
                                          </p:spTgt>
                                        </p:tgtEl>
                                      </p:cBhvr>
                                      <p:to x="100000" y="100000"/>
                                    </p:animScale>
                                    <p:animScale>
                                      <p:cBhvr>
                                        <p:cTn id="31" dur="26">
                                          <p:stCondLst>
                                            <p:cond delay="1642"/>
                                          </p:stCondLst>
                                        </p:cTn>
                                        <p:tgtEl>
                                          <p:spTgt spid="3">
                                            <p:txEl>
                                              <p:pRg st="4" end="4"/>
                                            </p:txEl>
                                          </p:spTgt>
                                        </p:tgtEl>
                                      </p:cBhvr>
                                      <p:to x="100000" y="90000"/>
                                    </p:animScale>
                                    <p:animScale>
                                      <p:cBhvr>
                                        <p:cTn id="32" dur="166" decel="50000">
                                          <p:stCondLst>
                                            <p:cond delay="1668"/>
                                          </p:stCondLst>
                                        </p:cTn>
                                        <p:tgtEl>
                                          <p:spTgt spid="3">
                                            <p:txEl>
                                              <p:pRg st="4" end="4"/>
                                            </p:txEl>
                                          </p:spTgt>
                                        </p:tgtEl>
                                      </p:cBhvr>
                                      <p:to x="100000" y="100000"/>
                                    </p:animScale>
                                    <p:animScale>
                                      <p:cBhvr>
                                        <p:cTn id="33" dur="26">
                                          <p:stCondLst>
                                            <p:cond delay="1808"/>
                                          </p:stCondLst>
                                        </p:cTn>
                                        <p:tgtEl>
                                          <p:spTgt spid="3">
                                            <p:txEl>
                                              <p:pRg st="4" end="4"/>
                                            </p:txEl>
                                          </p:spTgt>
                                        </p:tgtEl>
                                      </p:cBhvr>
                                      <p:to x="100000" y="95000"/>
                                    </p:animScale>
                                    <p:animScale>
                                      <p:cBhvr>
                                        <p:cTn id="34"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8855" y="1935941"/>
            <a:ext cx="10820400" cy="4024125"/>
          </a:xfrm>
        </p:spPr>
        <p:txBody>
          <a:bodyPr/>
          <a:lstStyle/>
          <a:p>
            <a:pPr marL="0" indent="0">
              <a:buNone/>
            </a:pPr>
            <a:r>
              <a:rPr lang="en-IN" dirty="0"/>
              <a:t>7) Statements : All bags are cakes. All lamps are cakes.</a:t>
            </a:r>
            <a:endParaRPr lang="en-US" dirty="0"/>
          </a:p>
          <a:p>
            <a:pPr marL="0" indent="0">
              <a:buNone/>
            </a:pPr>
            <a:r>
              <a:rPr lang="en-IN" dirty="0"/>
              <a:t>Conclusions : 1. Some lamps are bags.                      </a:t>
            </a:r>
          </a:p>
          <a:p>
            <a:pPr marL="0" indent="0">
              <a:buNone/>
            </a:pPr>
            <a:r>
              <a:rPr lang="en-IN" dirty="0"/>
              <a:t>		2. No lamp is bag.</a:t>
            </a:r>
          </a:p>
          <a:p>
            <a:pPr marL="0" indent="0">
              <a:buNone/>
            </a:pPr>
            <a:endParaRPr lang="en-US" dirty="0"/>
          </a:p>
          <a:p>
            <a:pPr marL="0" indent="0">
              <a:buNone/>
            </a:pPr>
            <a:r>
              <a:rPr lang="en-US" dirty="0"/>
              <a:t>Sol) </a:t>
            </a:r>
            <a:r>
              <a:rPr lang="en-IN" dirty="0"/>
              <a:t>(c) : since the middle term ‘cakes’ is not distributed even once in the premises, no definite conclusion follows. However, 1 and 2 involve only the extreme terms and form a complementary pair. So, either 1 or 2 follows.</a:t>
            </a:r>
            <a:endParaRPr lang="en-US" dirty="0"/>
          </a:p>
        </p:txBody>
      </p:sp>
    </p:spTree>
    <p:extLst>
      <p:ext uri="{BB962C8B-B14F-4D97-AF65-F5344CB8AC3E}">
        <p14:creationId xmlns:p14="http://schemas.microsoft.com/office/powerpoint/2010/main" val="40186088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 y="1491674"/>
            <a:ext cx="11877964" cy="5366326"/>
          </a:xfrm>
        </p:spPr>
        <p:txBody>
          <a:bodyPr>
            <a:normAutofit fontScale="85000" lnSpcReduction="20000"/>
          </a:bodyPr>
          <a:lstStyle/>
          <a:p>
            <a:pPr marL="0" indent="0">
              <a:buNone/>
            </a:pPr>
            <a:r>
              <a:rPr lang="en-US" dirty="0"/>
              <a:t>Type – 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triangle in the above figure depicts women in villages, the square depicts the unemployed women and the circle depicts the educated women.</a:t>
            </a:r>
          </a:p>
          <a:p>
            <a:pPr marL="0" lvl="0" indent="0">
              <a:buNone/>
            </a:pPr>
            <a:r>
              <a:rPr lang="en-US" dirty="0"/>
              <a:t>1) Educated employed women in villages are represented by?</a:t>
            </a:r>
          </a:p>
          <a:p>
            <a:r>
              <a:rPr lang="en-US" dirty="0"/>
              <a:t>Sol) G</a:t>
            </a:r>
          </a:p>
          <a:p>
            <a:pPr marL="0" lvl="0" indent="0">
              <a:buNone/>
            </a:pPr>
            <a:r>
              <a:rPr lang="en-US" dirty="0"/>
              <a:t>2) What does letter D represents?</a:t>
            </a:r>
          </a:p>
          <a:p>
            <a:r>
              <a:rPr lang="en-US" dirty="0"/>
              <a:t>Sol) Unemployed women in village who are not educated.</a:t>
            </a:r>
          </a:p>
          <a:p>
            <a:pPr marL="0" lvl="0" indent="0">
              <a:buNone/>
            </a:pPr>
            <a:r>
              <a:rPr lang="en-US" dirty="0"/>
              <a:t>3) Educated unemployed women in villages are represented by?</a:t>
            </a:r>
          </a:p>
          <a:p>
            <a:r>
              <a:rPr lang="en-US" dirty="0"/>
              <a:t>Sol) E</a:t>
            </a:r>
          </a:p>
          <a:p>
            <a:pPr marL="0" lvl="0" indent="0">
              <a:buNone/>
            </a:pPr>
            <a:r>
              <a:rPr lang="en-US" dirty="0"/>
              <a:t>4) Educated unemployed women are represented by?</a:t>
            </a:r>
          </a:p>
          <a:p>
            <a:r>
              <a:rPr lang="en-US" dirty="0"/>
              <a:t>Sol) </a:t>
            </a:r>
            <a:r>
              <a:rPr lang="en-US" dirty="0" smtClean="0"/>
              <a:t> </a:t>
            </a:r>
            <a:r>
              <a:rPr lang="en-US" dirty="0"/>
              <a:t>F</a:t>
            </a:r>
          </a:p>
          <a:p>
            <a:pPr marL="0" indent="0">
              <a:buNone/>
            </a:pPr>
            <a:endParaRPr lang="en-US" dirty="0"/>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916863" y="423661"/>
            <a:ext cx="3515938" cy="2855248"/>
          </a:xfrm>
          <a:prstGeom prst="rect">
            <a:avLst/>
          </a:prstGeom>
          <a:noFill/>
          <a:ln>
            <a:noFill/>
          </a:ln>
        </p:spPr>
      </p:pic>
    </p:spTree>
    <p:extLst>
      <p:ext uri="{BB962C8B-B14F-4D97-AF65-F5344CB8AC3E}">
        <p14:creationId xmlns:p14="http://schemas.microsoft.com/office/powerpoint/2010/main" val="3891958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arn(inVertic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arn(inVertic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arn(inVertic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arn(inVertical)">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arn(inVertical)">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barn(inVertical)">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barn(inVertical)">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barn(inVertical)">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barn(inVertical)">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291" y="1745674"/>
            <a:ext cx="11025909" cy="4473012"/>
          </a:xfrm>
        </p:spPr>
        <p:txBody>
          <a:bodyPr/>
          <a:lstStyle/>
          <a:p>
            <a:pPr marL="0" indent="0">
              <a:buNone/>
            </a:pPr>
            <a:r>
              <a:rPr lang="en-IN" dirty="0"/>
              <a:t>8) Statements : Some pastries are toffees. All toffees are chocolates.</a:t>
            </a:r>
            <a:endParaRPr lang="en-US" dirty="0"/>
          </a:p>
          <a:p>
            <a:pPr marL="0" indent="0">
              <a:buNone/>
            </a:pPr>
            <a:r>
              <a:rPr lang="en-IN" dirty="0"/>
              <a:t>Conclusions : 1. Some chocolates are toffees.              </a:t>
            </a:r>
          </a:p>
          <a:p>
            <a:pPr marL="0" indent="0">
              <a:buNone/>
            </a:pPr>
            <a:r>
              <a:rPr lang="en-IN" dirty="0"/>
              <a:t>		2. Some toffees are not pastries.</a:t>
            </a:r>
          </a:p>
          <a:p>
            <a:pPr marL="0" indent="0">
              <a:buNone/>
            </a:pPr>
            <a:endParaRPr lang="en-US" dirty="0"/>
          </a:p>
          <a:p>
            <a:pPr marL="0" indent="0">
              <a:buNone/>
            </a:pPr>
            <a:r>
              <a:rPr lang="en-US" dirty="0"/>
              <a:t>Sol)</a:t>
            </a:r>
            <a:r>
              <a:rPr lang="en-IN" dirty="0"/>
              <a:t> (a) : since one premise is particular, the conclusion must be particular and should not contain the middle term. Thus, it follows that ‘some pastries are chocolates’. 1 is the converse of the second premises and so it holds. Since both the premises are affirmative, the conclusion cannot be negative. Thus, 2 does not follow</a:t>
            </a:r>
            <a:endParaRPr lang="en-US" dirty="0"/>
          </a:p>
        </p:txBody>
      </p:sp>
    </p:spTree>
    <p:extLst>
      <p:ext uri="{BB962C8B-B14F-4D97-AF65-F5344CB8AC3E}">
        <p14:creationId xmlns:p14="http://schemas.microsoft.com/office/powerpoint/2010/main" val="17893360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055" y="1902692"/>
            <a:ext cx="11035145" cy="4315994"/>
          </a:xfrm>
        </p:spPr>
        <p:txBody>
          <a:bodyPr/>
          <a:lstStyle/>
          <a:p>
            <a:pPr marL="0" indent="0">
              <a:buNone/>
            </a:pPr>
            <a:r>
              <a:rPr lang="en-IN" dirty="0"/>
              <a:t>9) Statements : All trucks fly. Some scooters fly.</a:t>
            </a:r>
            <a:endParaRPr lang="en-US" dirty="0"/>
          </a:p>
          <a:p>
            <a:pPr marL="0" indent="0">
              <a:buNone/>
            </a:pPr>
            <a:r>
              <a:rPr lang="en-IN" dirty="0"/>
              <a:t>Conclusions : 1. All trucks are scooters.                         </a:t>
            </a:r>
          </a:p>
          <a:p>
            <a:pPr marL="0" indent="0">
              <a:buNone/>
            </a:pPr>
            <a:r>
              <a:rPr lang="en-IN" dirty="0"/>
              <a:t>		2. Some scooters do not fly.</a:t>
            </a:r>
          </a:p>
          <a:p>
            <a:pPr marL="0" indent="0">
              <a:buNone/>
            </a:pPr>
            <a:endParaRPr lang="en-US" dirty="0"/>
          </a:p>
          <a:p>
            <a:pPr marL="0" indent="0">
              <a:buNone/>
            </a:pPr>
            <a:r>
              <a:rPr lang="en-US" dirty="0"/>
              <a:t>Sol) </a:t>
            </a:r>
            <a:r>
              <a:rPr lang="en-IN" dirty="0"/>
              <a:t>(d) : since the middle term ‘fly’ is not distributed even once in the premises, not definite conclusion follows</a:t>
            </a:r>
            <a:endParaRPr lang="en-US" dirty="0"/>
          </a:p>
        </p:txBody>
      </p:sp>
    </p:spTree>
    <p:extLst>
      <p:ext uri="{BB962C8B-B14F-4D97-AF65-F5344CB8AC3E}">
        <p14:creationId xmlns:p14="http://schemas.microsoft.com/office/powerpoint/2010/main" val="25901386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807B2B-896F-D8C2-A1C5-697BFC457200}"/>
              </a:ext>
            </a:extLst>
          </p:cNvPr>
          <p:cNvPicPr>
            <a:picLocks noChangeAspect="1"/>
          </p:cNvPicPr>
          <p:nvPr/>
        </p:nvPicPr>
        <p:blipFill>
          <a:blip r:embed="rId2"/>
          <a:stretch>
            <a:fillRect/>
          </a:stretch>
        </p:blipFill>
        <p:spPr>
          <a:xfrm>
            <a:off x="151570" y="1458097"/>
            <a:ext cx="11888859" cy="5047907"/>
          </a:xfrm>
          <a:prstGeom prst="rect">
            <a:avLst/>
          </a:prstGeom>
        </p:spPr>
      </p:pic>
    </p:spTree>
    <p:extLst>
      <p:ext uri="{BB962C8B-B14F-4D97-AF65-F5344CB8AC3E}">
        <p14:creationId xmlns:p14="http://schemas.microsoft.com/office/powerpoint/2010/main" val="11273267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B8D574-30D4-F460-B326-D486E9740C21}"/>
              </a:ext>
            </a:extLst>
          </p:cNvPr>
          <p:cNvPicPr>
            <a:picLocks noChangeAspect="1"/>
          </p:cNvPicPr>
          <p:nvPr/>
        </p:nvPicPr>
        <p:blipFill>
          <a:blip r:embed="rId2"/>
          <a:stretch>
            <a:fillRect/>
          </a:stretch>
        </p:blipFill>
        <p:spPr>
          <a:xfrm>
            <a:off x="761090" y="377661"/>
            <a:ext cx="5677692" cy="3581900"/>
          </a:xfrm>
          <a:prstGeom prst="rect">
            <a:avLst/>
          </a:prstGeom>
        </p:spPr>
      </p:pic>
      <p:pic>
        <p:nvPicPr>
          <p:cNvPr id="5" name="Picture 4">
            <a:extLst>
              <a:ext uri="{FF2B5EF4-FFF2-40B4-BE49-F238E27FC236}">
                <a16:creationId xmlns:a16="http://schemas.microsoft.com/office/drawing/2014/main" id="{5E996957-E50D-5D3B-A55E-7594C5C1FC01}"/>
              </a:ext>
            </a:extLst>
          </p:cNvPr>
          <p:cNvPicPr>
            <a:picLocks noChangeAspect="1"/>
          </p:cNvPicPr>
          <p:nvPr/>
        </p:nvPicPr>
        <p:blipFill>
          <a:blip r:embed="rId3"/>
          <a:stretch>
            <a:fillRect/>
          </a:stretch>
        </p:blipFill>
        <p:spPr>
          <a:xfrm>
            <a:off x="6438782" y="377661"/>
            <a:ext cx="5499667" cy="3581900"/>
          </a:xfrm>
          <a:prstGeom prst="rect">
            <a:avLst/>
          </a:prstGeom>
        </p:spPr>
      </p:pic>
    </p:spTree>
    <p:extLst>
      <p:ext uri="{BB962C8B-B14F-4D97-AF65-F5344CB8AC3E}">
        <p14:creationId xmlns:p14="http://schemas.microsoft.com/office/powerpoint/2010/main" val="13076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63B2A-6A4D-DE0A-60DA-BB08E8CE3A88}"/>
              </a:ext>
            </a:extLst>
          </p:cNvPr>
          <p:cNvPicPr>
            <a:picLocks noChangeAspect="1"/>
          </p:cNvPicPr>
          <p:nvPr/>
        </p:nvPicPr>
        <p:blipFill>
          <a:blip r:embed="rId2"/>
          <a:stretch>
            <a:fillRect/>
          </a:stretch>
        </p:blipFill>
        <p:spPr>
          <a:xfrm>
            <a:off x="532624" y="1585655"/>
            <a:ext cx="5563376" cy="3686689"/>
          </a:xfrm>
          <a:prstGeom prst="rect">
            <a:avLst/>
          </a:prstGeom>
        </p:spPr>
      </p:pic>
      <p:pic>
        <p:nvPicPr>
          <p:cNvPr id="5" name="Picture 4">
            <a:extLst>
              <a:ext uri="{FF2B5EF4-FFF2-40B4-BE49-F238E27FC236}">
                <a16:creationId xmlns:a16="http://schemas.microsoft.com/office/drawing/2014/main" id="{91F9BF64-BB0D-B57D-54C4-7B7BA67D048C}"/>
              </a:ext>
            </a:extLst>
          </p:cNvPr>
          <p:cNvPicPr>
            <a:picLocks noChangeAspect="1"/>
          </p:cNvPicPr>
          <p:nvPr/>
        </p:nvPicPr>
        <p:blipFill>
          <a:blip r:embed="rId3"/>
          <a:stretch>
            <a:fillRect/>
          </a:stretch>
        </p:blipFill>
        <p:spPr>
          <a:xfrm>
            <a:off x="6477053" y="1604189"/>
            <a:ext cx="5182323" cy="3412654"/>
          </a:xfrm>
          <a:prstGeom prst="rect">
            <a:avLst/>
          </a:prstGeom>
        </p:spPr>
      </p:pic>
    </p:spTree>
    <p:extLst>
      <p:ext uri="{BB962C8B-B14F-4D97-AF65-F5344CB8AC3E}">
        <p14:creationId xmlns:p14="http://schemas.microsoft.com/office/powerpoint/2010/main" val="176254373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B4C14-A181-80AB-156D-DF4CF66964D3}"/>
              </a:ext>
            </a:extLst>
          </p:cNvPr>
          <p:cNvPicPr>
            <a:picLocks noChangeAspect="1"/>
          </p:cNvPicPr>
          <p:nvPr/>
        </p:nvPicPr>
        <p:blipFill>
          <a:blip r:embed="rId2"/>
          <a:stretch>
            <a:fillRect/>
          </a:stretch>
        </p:blipFill>
        <p:spPr>
          <a:xfrm>
            <a:off x="551994" y="475058"/>
            <a:ext cx="10482590" cy="2324424"/>
          </a:xfrm>
          <a:prstGeom prst="rect">
            <a:avLst/>
          </a:prstGeom>
        </p:spPr>
      </p:pic>
      <p:pic>
        <p:nvPicPr>
          <p:cNvPr id="5" name="Picture 4">
            <a:extLst>
              <a:ext uri="{FF2B5EF4-FFF2-40B4-BE49-F238E27FC236}">
                <a16:creationId xmlns:a16="http://schemas.microsoft.com/office/drawing/2014/main" id="{177975D3-7985-380B-D976-0B86247C6EB7}"/>
              </a:ext>
            </a:extLst>
          </p:cNvPr>
          <p:cNvPicPr>
            <a:picLocks noChangeAspect="1"/>
          </p:cNvPicPr>
          <p:nvPr/>
        </p:nvPicPr>
        <p:blipFill>
          <a:blip r:embed="rId3"/>
          <a:stretch>
            <a:fillRect/>
          </a:stretch>
        </p:blipFill>
        <p:spPr>
          <a:xfrm>
            <a:off x="551994" y="2799482"/>
            <a:ext cx="10482589" cy="3801005"/>
          </a:xfrm>
          <a:prstGeom prst="rect">
            <a:avLst/>
          </a:prstGeom>
        </p:spPr>
      </p:pic>
    </p:spTree>
    <p:extLst>
      <p:ext uri="{BB962C8B-B14F-4D97-AF65-F5344CB8AC3E}">
        <p14:creationId xmlns:p14="http://schemas.microsoft.com/office/powerpoint/2010/main" val="125146652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90F81-E8B6-F88C-C068-3527A7C52BAE}"/>
              </a:ext>
            </a:extLst>
          </p:cNvPr>
          <p:cNvPicPr>
            <a:picLocks noChangeAspect="1"/>
          </p:cNvPicPr>
          <p:nvPr/>
        </p:nvPicPr>
        <p:blipFill>
          <a:blip r:embed="rId2"/>
          <a:stretch>
            <a:fillRect/>
          </a:stretch>
        </p:blipFill>
        <p:spPr>
          <a:xfrm>
            <a:off x="1118493" y="1619052"/>
            <a:ext cx="5591226" cy="1409833"/>
          </a:xfrm>
          <a:prstGeom prst="rect">
            <a:avLst/>
          </a:prstGeom>
        </p:spPr>
      </p:pic>
      <p:pic>
        <p:nvPicPr>
          <p:cNvPr id="5" name="Picture 4">
            <a:extLst>
              <a:ext uri="{FF2B5EF4-FFF2-40B4-BE49-F238E27FC236}">
                <a16:creationId xmlns:a16="http://schemas.microsoft.com/office/drawing/2014/main" id="{25BE52AF-40CE-B5CF-49CA-C55F77F214D0}"/>
              </a:ext>
            </a:extLst>
          </p:cNvPr>
          <p:cNvPicPr>
            <a:picLocks noChangeAspect="1"/>
          </p:cNvPicPr>
          <p:nvPr/>
        </p:nvPicPr>
        <p:blipFill>
          <a:blip r:embed="rId3"/>
          <a:stretch>
            <a:fillRect/>
          </a:stretch>
        </p:blipFill>
        <p:spPr>
          <a:xfrm>
            <a:off x="1118493" y="3028885"/>
            <a:ext cx="5591225" cy="1431904"/>
          </a:xfrm>
          <a:prstGeom prst="rect">
            <a:avLst/>
          </a:prstGeom>
        </p:spPr>
      </p:pic>
    </p:spTree>
    <p:extLst>
      <p:ext uri="{BB962C8B-B14F-4D97-AF65-F5344CB8AC3E}">
        <p14:creationId xmlns:p14="http://schemas.microsoft.com/office/powerpoint/2010/main" val="20822199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600" dirty="0" smtClean="0">
                <a:solidFill>
                  <a:srgbClr val="C00000"/>
                </a:solidFill>
              </a:rPr>
              <a:t>STATEMENTS AND ARGUMENTS</a:t>
            </a:r>
            <a:endParaRPr lang="en-IN" sz="3600" dirty="0">
              <a:solidFill>
                <a:srgbClr val="C00000"/>
              </a:solidFill>
            </a:endParaRPr>
          </a:p>
        </p:txBody>
      </p:sp>
    </p:spTree>
    <p:extLst>
      <p:ext uri="{BB962C8B-B14F-4D97-AF65-F5344CB8AC3E}">
        <p14:creationId xmlns:p14="http://schemas.microsoft.com/office/powerpoint/2010/main" val="39636345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F689C-C041-8684-E618-8A1E124604F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A6B6EB1-4C70-694D-FD95-5F6E6685F0C2}"/>
              </a:ext>
            </a:extLst>
          </p:cNvPr>
          <p:cNvPicPr>
            <a:picLocks noChangeAspect="1"/>
          </p:cNvPicPr>
          <p:nvPr/>
        </p:nvPicPr>
        <p:blipFill>
          <a:blip r:embed="rId2"/>
          <a:stretch>
            <a:fillRect/>
          </a:stretch>
        </p:blipFill>
        <p:spPr>
          <a:xfrm>
            <a:off x="1430855" y="1113623"/>
            <a:ext cx="8564170" cy="5744377"/>
          </a:xfrm>
          <a:prstGeom prst="rect">
            <a:avLst/>
          </a:prstGeom>
        </p:spPr>
      </p:pic>
    </p:spTree>
    <p:extLst>
      <p:ext uri="{BB962C8B-B14F-4D97-AF65-F5344CB8AC3E}">
        <p14:creationId xmlns:p14="http://schemas.microsoft.com/office/powerpoint/2010/main" val="113797468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108" y="1631513"/>
            <a:ext cx="11729431" cy="3820058"/>
          </a:xfrm>
          <a:prstGeom prst="rect">
            <a:avLst/>
          </a:prstGeom>
        </p:spPr>
      </p:pic>
    </p:spTree>
    <p:extLst>
      <p:ext uri="{BB962C8B-B14F-4D97-AF65-F5344CB8AC3E}">
        <p14:creationId xmlns:p14="http://schemas.microsoft.com/office/powerpoint/2010/main" val="765593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67D78-10C7-13C6-BBC6-BBE94BB063BB}"/>
              </a:ext>
            </a:extLst>
          </p:cNvPr>
          <p:cNvPicPr>
            <a:picLocks noChangeAspect="1"/>
          </p:cNvPicPr>
          <p:nvPr/>
        </p:nvPicPr>
        <p:blipFill>
          <a:blip r:embed="rId2"/>
          <a:stretch>
            <a:fillRect/>
          </a:stretch>
        </p:blipFill>
        <p:spPr>
          <a:xfrm>
            <a:off x="2679269" y="2276408"/>
            <a:ext cx="5820587" cy="4105848"/>
          </a:xfrm>
          <a:prstGeom prst="rect">
            <a:avLst/>
          </a:prstGeom>
        </p:spPr>
      </p:pic>
      <p:pic>
        <p:nvPicPr>
          <p:cNvPr id="5" name="Picture 4">
            <a:extLst>
              <a:ext uri="{FF2B5EF4-FFF2-40B4-BE49-F238E27FC236}">
                <a16:creationId xmlns:a16="http://schemas.microsoft.com/office/drawing/2014/main" id="{04882877-1ABA-A383-6F83-C3631FE6D540}"/>
              </a:ext>
            </a:extLst>
          </p:cNvPr>
          <p:cNvPicPr>
            <a:picLocks noChangeAspect="1"/>
          </p:cNvPicPr>
          <p:nvPr/>
        </p:nvPicPr>
        <p:blipFill>
          <a:blip r:embed="rId3"/>
          <a:stretch>
            <a:fillRect/>
          </a:stretch>
        </p:blipFill>
        <p:spPr>
          <a:xfrm>
            <a:off x="2679269" y="1523279"/>
            <a:ext cx="5915851" cy="485843"/>
          </a:xfrm>
          <a:prstGeom prst="rect">
            <a:avLst/>
          </a:prstGeom>
        </p:spPr>
      </p:pic>
      <p:sp>
        <p:nvSpPr>
          <p:cNvPr id="2" name="Rectangle 1"/>
          <p:cNvSpPr/>
          <p:nvPr/>
        </p:nvSpPr>
        <p:spPr>
          <a:xfrm>
            <a:off x="3202745" y="743305"/>
            <a:ext cx="6096000" cy="1323439"/>
          </a:xfrm>
          <a:prstGeom prst="rect">
            <a:avLst/>
          </a:prstGeom>
        </p:spPr>
        <p:txBody>
          <a:bodyPr>
            <a:spAutoFit/>
          </a:bodyPr>
          <a:lstStyle/>
          <a:p>
            <a:r>
              <a:rPr lang="en-US" sz="4000" b="1" dirty="0"/>
              <a:t>Analytical Reasoning:</a:t>
            </a:r>
            <a:br>
              <a:rPr lang="en-US" sz="4000" b="1" dirty="0"/>
            </a:br>
            <a:endParaRPr lang="en-IN" sz="4000" b="1" dirty="0"/>
          </a:p>
        </p:txBody>
      </p:sp>
    </p:spTree>
    <p:extLst>
      <p:ext uri="{BB962C8B-B14F-4D97-AF65-F5344CB8AC3E}">
        <p14:creationId xmlns:p14="http://schemas.microsoft.com/office/powerpoint/2010/main" val="20957201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4F231-4041-452E-318F-B97B6ABEC4EE}"/>
              </a:ext>
            </a:extLst>
          </p:cNvPr>
          <p:cNvPicPr>
            <a:picLocks noChangeAspect="1"/>
          </p:cNvPicPr>
          <p:nvPr/>
        </p:nvPicPr>
        <p:blipFill>
          <a:blip r:embed="rId2"/>
          <a:stretch>
            <a:fillRect/>
          </a:stretch>
        </p:blipFill>
        <p:spPr>
          <a:xfrm>
            <a:off x="0" y="481556"/>
            <a:ext cx="12192000" cy="5894888"/>
          </a:xfrm>
          <a:prstGeom prst="rect">
            <a:avLst/>
          </a:prstGeom>
        </p:spPr>
      </p:pic>
    </p:spTree>
    <p:extLst>
      <p:ext uri="{BB962C8B-B14F-4D97-AF65-F5344CB8AC3E}">
        <p14:creationId xmlns:p14="http://schemas.microsoft.com/office/powerpoint/2010/main" val="38395964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A392C-778A-50FA-832F-AD7061329351}"/>
              </a:ext>
            </a:extLst>
          </p:cNvPr>
          <p:cNvPicPr>
            <a:picLocks noChangeAspect="1"/>
          </p:cNvPicPr>
          <p:nvPr/>
        </p:nvPicPr>
        <p:blipFill>
          <a:blip r:embed="rId2"/>
          <a:stretch>
            <a:fillRect/>
          </a:stretch>
        </p:blipFill>
        <p:spPr>
          <a:xfrm>
            <a:off x="0" y="1033076"/>
            <a:ext cx="12192000" cy="4791848"/>
          </a:xfrm>
          <a:prstGeom prst="rect">
            <a:avLst/>
          </a:prstGeom>
        </p:spPr>
      </p:pic>
    </p:spTree>
    <p:extLst>
      <p:ext uri="{BB962C8B-B14F-4D97-AF65-F5344CB8AC3E}">
        <p14:creationId xmlns:p14="http://schemas.microsoft.com/office/powerpoint/2010/main" val="19054166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F081A8-9239-AC9F-B80E-DB31C30CB184}"/>
              </a:ext>
            </a:extLst>
          </p:cNvPr>
          <p:cNvPicPr>
            <a:picLocks noChangeAspect="1"/>
          </p:cNvPicPr>
          <p:nvPr/>
        </p:nvPicPr>
        <p:blipFill>
          <a:blip r:embed="rId2"/>
          <a:stretch>
            <a:fillRect/>
          </a:stretch>
        </p:blipFill>
        <p:spPr>
          <a:xfrm>
            <a:off x="0" y="1804479"/>
            <a:ext cx="12192000" cy="3249041"/>
          </a:xfrm>
          <a:prstGeom prst="rect">
            <a:avLst/>
          </a:prstGeom>
        </p:spPr>
      </p:pic>
    </p:spTree>
    <p:extLst>
      <p:ext uri="{BB962C8B-B14F-4D97-AF65-F5344CB8AC3E}">
        <p14:creationId xmlns:p14="http://schemas.microsoft.com/office/powerpoint/2010/main" val="9640937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EA08B-D390-5305-7288-7D4E21EAF19A}"/>
              </a:ext>
            </a:extLst>
          </p:cNvPr>
          <p:cNvPicPr>
            <a:picLocks noChangeAspect="1"/>
          </p:cNvPicPr>
          <p:nvPr/>
        </p:nvPicPr>
        <p:blipFill>
          <a:blip r:embed="rId2"/>
          <a:stretch>
            <a:fillRect/>
          </a:stretch>
        </p:blipFill>
        <p:spPr>
          <a:xfrm>
            <a:off x="1978302" y="1629189"/>
            <a:ext cx="7925906" cy="3515216"/>
          </a:xfrm>
          <a:prstGeom prst="rect">
            <a:avLst/>
          </a:prstGeom>
        </p:spPr>
      </p:pic>
      <p:sp>
        <p:nvSpPr>
          <p:cNvPr id="4" name="TextBox 3">
            <a:extLst>
              <a:ext uri="{FF2B5EF4-FFF2-40B4-BE49-F238E27FC236}">
                <a16:creationId xmlns:a16="http://schemas.microsoft.com/office/drawing/2014/main" id="{BE245C17-E187-824C-4FE1-7F1C743130FF}"/>
              </a:ext>
            </a:extLst>
          </p:cNvPr>
          <p:cNvSpPr txBox="1"/>
          <p:nvPr/>
        </p:nvSpPr>
        <p:spPr>
          <a:xfrm flipH="1">
            <a:off x="2359519" y="6067167"/>
            <a:ext cx="7834804" cy="369332"/>
          </a:xfrm>
          <a:prstGeom prst="rect">
            <a:avLst/>
          </a:prstGeom>
          <a:noFill/>
        </p:spPr>
        <p:txBody>
          <a:bodyPr wrap="square" rtlCol="0">
            <a:spAutoFit/>
          </a:bodyPr>
          <a:lstStyle/>
          <a:p>
            <a:r>
              <a:rPr lang="en-IN" dirty="0"/>
              <a:t>Argument 1 is weak since proper evidence not mentioned. </a:t>
            </a:r>
          </a:p>
        </p:txBody>
      </p:sp>
    </p:spTree>
    <p:extLst>
      <p:ext uri="{BB962C8B-B14F-4D97-AF65-F5344CB8AC3E}">
        <p14:creationId xmlns:p14="http://schemas.microsoft.com/office/powerpoint/2010/main" val="129937893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49B83-1DF9-7FEB-F57F-DAE5FB7E331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070111-691E-E10A-F832-9A5217AC29BB}"/>
              </a:ext>
            </a:extLst>
          </p:cNvPr>
          <p:cNvPicPr>
            <a:picLocks noChangeAspect="1"/>
          </p:cNvPicPr>
          <p:nvPr/>
        </p:nvPicPr>
        <p:blipFill>
          <a:blip r:embed="rId2"/>
          <a:stretch>
            <a:fillRect/>
          </a:stretch>
        </p:blipFill>
        <p:spPr>
          <a:xfrm>
            <a:off x="957223" y="215164"/>
            <a:ext cx="7954485" cy="2200582"/>
          </a:xfrm>
          <a:prstGeom prst="rect">
            <a:avLst/>
          </a:prstGeom>
        </p:spPr>
      </p:pic>
      <p:pic>
        <p:nvPicPr>
          <p:cNvPr id="5" name="Picture 4">
            <a:extLst>
              <a:ext uri="{FF2B5EF4-FFF2-40B4-BE49-F238E27FC236}">
                <a16:creationId xmlns:a16="http://schemas.microsoft.com/office/drawing/2014/main" id="{646284B1-8B11-611A-E8FB-6F7D5367BAA7}"/>
              </a:ext>
            </a:extLst>
          </p:cNvPr>
          <p:cNvPicPr>
            <a:picLocks noChangeAspect="1"/>
          </p:cNvPicPr>
          <p:nvPr/>
        </p:nvPicPr>
        <p:blipFill>
          <a:blip r:embed="rId3"/>
          <a:stretch>
            <a:fillRect/>
          </a:stretch>
        </p:blipFill>
        <p:spPr>
          <a:xfrm>
            <a:off x="1379011" y="2415746"/>
            <a:ext cx="4086795" cy="1762371"/>
          </a:xfrm>
          <a:prstGeom prst="rect">
            <a:avLst/>
          </a:prstGeom>
        </p:spPr>
      </p:pic>
      <p:pic>
        <p:nvPicPr>
          <p:cNvPr id="7" name="Picture 6">
            <a:extLst>
              <a:ext uri="{FF2B5EF4-FFF2-40B4-BE49-F238E27FC236}">
                <a16:creationId xmlns:a16="http://schemas.microsoft.com/office/drawing/2014/main" id="{B4C0A881-8FD5-7F5A-DC29-F43E9DD4F117}"/>
              </a:ext>
            </a:extLst>
          </p:cNvPr>
          <p:cNvPicPr>
            <a:picLocks noChangeAspect="1"/>
          </p:cNvPicPr>
          <p:nvPr/>
        </p:nvPicPr>
        <p:blipFill>
          <a:blip r:embed="rId4"/>
          <a:stretch>
            <a:fillRect/>
          </a:stretch>
        </p:blipFill>
        <p:spPr>
          <a:xfrm>
            <a:off x="1245156" y="4425696"/>
            <a:ext cx="8021169" cy="1953003"/>
          </a:xfrm>
          <a:prstGeom prst="rect">
            <a:avLst/>
          </a:prstGeom>
        </p:spPr>
      </p:pic>
    </p:spTree>
    <p:extLst>
      <p:ext uri="{BB962C8B-B14F-4D97-AF65-F5344CB8AC3E}">
        <p14:creationId xmlns:p14="http://schemas.microsoft.com/office/powerpoint/2010/main" val="316292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FE58D-5C59-73A3-0E31-12CC15D2D3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24F6B5-83B3-D96D-2497-279574E59A4E}"/>
              </a:ext>
            </a:extLst>
          </p:cNvPr>
          <p:cNvPicPr>
            <a:picLocks noChangeAspect="1"/>
          </p:cNvPicPr>
          <p:nvPr/>
        </p:nvPicPr>
        <p:blipFill>
          <a:blip r:embed="rId2"/>
          <a:stretch>
            <a:fillRect/>
          </a:stretch>
        </p:blipFill>
        <p:spPr>
          <a:xfrm>
            <a:off x="1459223" y="413916"/>
            <a:ext cx="7840169" cy="2010056"/>
          </a:xfrm>
          <a:prstGeom prst="rect">
            <a:avLst/>
          </a:prstGeom>
        </p:spPr>
      </p:pic>
      <p:pic>
        <p:nvPicPr>
          <p:cNvPr id="5" name="Picture 4">
            <a:extLst>
              <a:ext uri="{FF2B5EF4-FFF2-40B4-BE49-F238E27FC236}">
                <a16:creationId xmlns:a16="http://schemas.microsoft.com/office/drawing/2014/main" id="{44E3E537-4D1D-1272-BE51-308DFA5D846A}"/>
              </a:ext>
            </a:extLst>
          </p:cNvPr>
          <p:cNvPicPr>
            <a:picLocks noChangeAspect="1"/>
          </p:cNvPicPr>
          <p:nvPr/>
        </p:nvPicPr>
        <p:blipFill>
          <a:blip r:embed="rId3"/>
          <a:stretch>
            <a:fillRect/>
          </a:stretch>
        </p:blipFill>
        <p:spPr>
          <a:xfrm>
            <a:off x="1864092" y="2495419"/>
            <a:ext cx="3515216" cy="1867161"/>
          </a:xfrm>
          <a:prstGeom prst="rect">
            <a:avLst/>
          </a:prstGeom>
        </p:spPr>
      </p:pic>
      <p:pic>
        <p:nvPicPr>
          <p:cNvPr id="7" name="Picture 6">
            <a:extLst>
              <a:ext uri="{FF2B5EF4-FFF2-40B4-BE49-F238E27FC236}">
                <a16:creationId xmlns:a16="http://schemas.microsoft.com/office/drawing/2014/main" id="{0181A1D2-0FBF-2815-7829-A1F7239B2142}"/>
              </a:ext>
            </a:extLst>
          </p:cNvPr>
          <p:cNvPicPr>
            <a:picLocks noChangeAspect="1"/>
          </p:cNvPicPr>
          <p:nvPr/>
        </p:nvPicPr>
        <p:blipFill>
          <a:blip r:embed="rId4"/>
          <a:stretch>
            <a:fillRect/>
          </a:stretch>
        </p:blipFill>
        <p:spPr>
          <a:xfrm>
            <a:off x="1864092" y="4434027"/>
            <a:ext cx="7783011" cy="2127410"/>
          </a:xfrm>
          <a:prstGeom prst="rect">
            <a:avLst/>
          </a:prstGeom>
        </p:spPr>
      </p:pic>
    </p:spTree>
    <p:extLst>
      <p:ext uri="{BB962C8B-B14F-4D97-AF65-F5344CB8AC3E}">
        <p14:creationId xmlns:p14="http://schemas.microsoft.com/office/powerpoint/2010/main" val="168234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33943-DF9B-6CB6-628C-1D0AAF76465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3EA82F-B0DC-B3D5-EABD-1F44CE298AC4}"/>
              </a:ext>
            </a:extLst>
          </p:cNvPr>
          <p:cNvPicPr>
            <a:picLocks noChangeAspect="1"/>
          </p:cNvPicPr>
          <p:nvPr/>
        </p:nvPicPr>
        <p:blipFill>
          <a:blip r:embed="rId2"/>
          <a:stretch>
            <a:fillRect/>
          </a:stretch>
        </p:blipFill>
        <p:spPr>
          <a:xfrm>
            <a:off x="2266415" y="2019103"/>
            <a:ext cx="7659169" cy="2819794"/>
          </a:xfrm>
          <a:prstGeom prst="rect">
            <a:avLst/>
          </a:prstGeom>
        </p:spPr>
      </p:pic>
      <p:sp>
        <p:nvSpPr>
          <p:cNvPr id="4" name="TextBox 3">
            <a:extLst>
              <a:ext uri="{FF2B5EF4-FFF2-40B4-BE49-F238E27FC236}">
                <a16:creationId xmlns:a16="http://schemas.microsoft.com/office/drawing/2014/main" id="{1A5B89BF-0DD2-C95E-A34A-9DB8DC20B51F}"/>
              </a:ext>
            </a:extLst>
          </p:cNvPr>
          <p:cNvSpPr txBox="1"/>
          <p:nvPr/>
        </p:nvSpPr>
        <p:spPr>
          <a:xfrm>
            <a:off x="2669059" y="5449330"/>
            <a:ext cx="8866530" cy="369332"/>
          </a:xfrm>
          <a:prstGeom prst="rect">
            <a:avLst/>
          </a:prstGeom>
          <a:noFill/>
        </p:spPr>
        <p:txBody>
          <a:bodyPr wrap="none" rtlCol="0">
            <a:spAutoFit/>
          </a:bodyPr>
          <a:lstStyle/>
          <a:p>
            <a:r>
              <a:rPr lang="en-IN" dirty="0"/>
              <a:t>Both the arguments are </a:t>
            </a:r>
            <a:r>
              <a:rPr lang="en-IN" dirty="0" smtClean="0"/>
              <a:t>strong BUT EITHER Argument a OR Argument b correct.</a:t>
            </a:r>
            <a:endParaRPr lang="en-IN" dirty="0"/>
          </a:p>
        </p:txBody>
      </p:sp>
    </p:spTree>
    <p:extLst>
      <p:ext uri="{BB962C8B-B14F-4D97-AF65-F5344CB8AC3E}">
        <p14:creationId xmlns:p14="http://schemas.microsoft.com/office/powerpoint/2010/main" val="396769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F354D-5393-3A2A-A22E-DC689F1AE47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100F59-9EC4-1A4F-C466-60D05C95EED5}"/>
              </a:ext>
            </a:extLst>
          </p:cNvPr>
          <p:cNvPicPr>
            <a:picLocks noChangeAspect="1"/>
          </p:cNvPicPr>
          <p:nvPr/>
        </p:nvPicPr>
        <p:blipFill>
          <a:blip r:embed="rId2"/>
          <a:stretch>
            <a:fillRect/>
          </a:stretch>
        </p:blipFill>
        <p:spPr>
          <a:xfrm>
            <a:off x="2452179" y="2104840"/>
            <a:ext cx="7287642" cy="2648320"/>
          </a:xfrm>
          <a:prstGeom prst="rect">
            <a:avLst/>
          </a:prstGeom>
        </p:spPr>
      </p:pic>
      <p:sp>
        <p:nvSpPr>
          <p:cNvPr id="4" name="TextBox 3">
            <a:extLst>
              <a:ext uri="{FF2B5EF4-FFF2-40B4-BE49-F238E27FC236}">
                <a16:creationId xmlns:a16="http://schemas.microsoft.com/office/drawing/2014/main" id="{B18B414C-5A43-AEA9-5FA3-3DF9E17191D5}"/>
              </a:ext>
            </a:extLst>
          </p:cNvPr>
          <p:cNvSpPr txBox="1"/>
          <p:nvPr/>
        </p:nvSpPr>
        <p:spPr>
          <a:xfrm>
            <a:off x="3361038" y="5560541"/>
            <a:ext cx="4870244" cy="646331"/>
          </a:xfrm>
          <a:prstGeom prst="rect">
            <a:avLst/>
          </a:prstGeom>
          <a:noFill/>
        </p:spPr>
        <p:txBody>
          <a:bodyPr wrap="none" rtlCol="0">
            <a:spAutoFit/>
          </a:bodyPr>
          <a:lstStyle/>
          <a:p>
            <a:r>
              <a:rPr lang="en-IN" dirty="0"/>
              <a:t>Argument1 :weak because  comparison.</a:t>
            </a:r>
          </a:p>
          <a:p>
            <a:r>
              <a:rPr lang="en-IN" dirty="0"/>
              <a:t>Argument2:weak since voters are mature.</a:t>
            </a:r>
          </a:p>
        </p:txBody>
      </p:sp>
    </p:spTree>
    <p:extLst>
      <p:ext uri="{BB962C8B-B14F-4D97-AF65-F5344CB8AC3E}">
        <p14:creationId xmlns:p14="http://schemas.microsoft.com/office/powerpoint/2010/main" val="81670579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2B0EB-66E2-FB62-FD7C-23D9DCED4722}"/>
              </a:ext>
            </a:extLst>
          </p:cNvPr>
          <p:cNvPicPr>
            <a:picLocks noChangeAspect="1"/>
          </p:cNvPicPr>
          <p:nvPr/>
        </p:nvPicPr>
        <p:blipFill>
          <a:blip r:embed="rId2"/>
          <a:stretch>
            <a:fillRect/>
          </a:stretch>
        </p:blipFill>
        <p:spPr>
          <a:xfrm>
            <a:off x="2247363" y="2123893"/>
            <a:ext cx="7697274" cy="2610214"/>
          </a:xfrm>
          <a:prstGeom prst="rect">
            <a:avLst/>
          </a:prstGeom>
        </p:spPr>
      </p:pic>
      <p:sp>
        <p:nvSpPr>
          <p:cNvPr id="5" name="TextBox 4">
            <a:extLst>
              <a:ext uri="{FF2B5EF4-FFF2-40B4-BE49-F238E27FC236}">
                <a16:creationId xmlns:a16="http://schemas.microsoft.com/office/drawing/2014/main" id="{475496FC-7023-869F-A00B-84A61E3571DF}"/>
              </a:ext>
            </a:extLst>
          </p:cNvPr>
          <p:cNvSpPr txBox="1"/>
          <p:nvPr/>
        </p:nvSpPr>
        <p:spPr>
          <a:xfrm>
            <a:off x="3046971" y="5184345"/>
            <a:ext cx="6098058" cy="369332"/>
          </a:xfrm>
          <a:prstGeom prst="rect">
            <a:avLst/>
          </a:prstGeom>
          <a:noFill/>
        </p:spPr>
        <p:txBody>
          <a:bodyPr wrap="square">
            <a:spAutoFit/>
          </a:bodyPr>
          <a:lstStyle/>
          <a:p>
            <a:r>
              <a:rPr lang="en-IN" dirty="0"/>
              <a:t>Both the arguments are weak.</a:t>
            </a:r>
          </a:p>
        </p:txBody>
      </p:sp>
    </p:spTree>
    <p:extLst>
      <p:ext uri="{BB962C8B-B14F-4D97-AF65-F5344CB8AC3E}">
        <p14:creationId xmlns:p14="http://schemas.microsoft.com/office/powerpoint/2010/main" val="33114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509" y="2868814"/>
            <a:ext cx="11764817" cy="1398386"/>
          </a:xfrm>
        </p:spPr>
        <p:txBody>
          <a:bodyPr>
            <a:normAutofit lnSpcReduction="10000"/>
          </a:bodyPr>
          <a:lstStyle/>
          <a:p>
            <a:pPr marL="0" indent="0" algn="ctr">
              <a:buNone/>
            </a:pPr>
            <a:r>
              <a:rPr lang="en-US" sz="9600" dirty="0">
                <a:latin typeface="Brush Script MT" panose="03060802040406070304" pitchFamily="66" charset="0"/>
              </a:rPr>
              <a:t>Thank You</a:t>
            </a:r>
          </a:p>
        </p:txBody>
      </p:sp>
    </p:spTree>
    <p:extLst>
      <p:ext uri="{BB962C8B-B14F-4D97-AF65-F5344CB8AC3E}">
        <p14:creationId xmlns:p14="http://schemas.microsoft.com/office/powerpoint/2010/main" val="65629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89F48-F0AF-15E9-86AF-5B1DC9442E72}"/>
              </a:ext>
            </a:extLst>
          </p:cNvPr>
          <p:cNvPicPr>
            <a:picLocks noChangeAspect="1"/>
          </p:cNvPicPr>
          <p:nvPr/>
        </p:nvPicPr>
        <p:blipFill>
          <a:blip r:embed="rId2"/>
          <a:stretch>
            <a:fillRect/>
          </a:stretch>
        </p:blipFill>
        <p:spPr>
          <a:xfrm>
            <a:off x="6598368" y="1945649"/>
            <a:ext cx="3839111" cy="2791215"/>
          </a:xfrm>
          <a:prstGeom prst="rect">
            <a:avLst/>
          </a:prstGeom>
        </p:spPr>
      </p:pic>
      <p:pic>
        <p:nvPicPr>
          <p:cNvPr id="5" name="Picture 4">
            <a:extLst>
              <a:ext uri="{FF2B5EF4-FFF2-40B4-BE49-F238E27FC236}">
                <a16:creationId xmlns:a16="http://schemas.microsoft.com/office/drawing/2014/main" id="{84C87AE2-FAC6-1B18-1976-83493A27E3A8}"/>
              </a:ext>
            </a:extLst>
          </p:cNvPr>
          <p:cNvPicPr>
            <a:picLocks noChangeAspect="1"/>
          </p:cNvPicPr>
          <p:nvPr/>
        </p:nvPicPr>
        <p:blipFill>
          <a:blip r:embed="rId3"/>
          <a:stretch>
            <a:fillRect/>
          </a:stretch>
        </p:blipFill>
        <p:spPr>
          <a:xfrm>
            <a:off x="1754521" y="2056860"/>
            <a:ext cx="3419952" cy="2200582"/>
          </a:xfrm>
          <a:prstGeom prst="rect">
            <a:avLst/>
          </a:prstGeom>
        </p:spPr>
      </p:pic>
      <p:pic>
        <p:nvPicPr>
          <p:cNvPr id="7" name="Picture 6">
            <a:extLst>
              <a:ext uri="{FF2B5EF4-FFF2-40B4-BE49-F238E27FC236}">
                <a16:creationId xmlns:a16="http://schemas.microsoft.com/office/drawing/2014/main" id="{4BB55F00-DBAF-A541-65E5-ACEBA678EEAE}"/>
              </a:ext>
            </a:extLst>
          </p:cNvPr>
          <p:cNvPicPr>
            <a:picLocks noChangeAspect="1"/>
          </p:cNvPicPr>
          <p:nvPr/>
        </p:nvPicPr>
        <p:blipFill>
          <a:blip r:embed="rId4"/>
          <a:stretch>
            <a:fillRect/>
          </a:stretch>
        </p:blipFill>
        <p:spPr>
          <a:xfrm>
            <a:off x="2866225" y="1110143"/>
            <a:ext cx="5915851" cy="485843"/>
          </a:xfrm>
          <a:prstGeom prst="rect">
            <a:avLst/>
          </a:prstGeom>
        </p:spPr>
      </p:pic>
    </p:spTree>
    <p:extLst>
      <p:ext uri="{BB962C8B-B14F-4D97-AF65-F5344CB8AC3E}">
        <p14:creationId xmlns:p14="http://schemas.microsoft.com/office/powerpoint/2010/main" val="289981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E3F77-6B6D-3A89-66BF-15C5D4E4A07F}"/>
              </a:ext>
            </a:extLst>
          </p:cNvPr>
          <p:cNvPicPr>
            <a:picLocks noChangeAspect="1"/>
          </p:cNvPicPr>
          <p:nvPr/>
        </p:nvPicPr>
        <p:blipFill>
          <a:blip r:embed="rId2"/>
          <a:stretch>
            <a:fillRect/>
          </a:stretch>
        </p:blipFill>
        <p:spPr>
          <a:xfrm>
            <a:off x="6912527" y="1790619"/>
            <a:ext cx="2543530" cy="4858428"/>
          </a:xfrm>
          <a:prstGeom prst="rect">
            <a:avLst/>
          </a:prstGeom>
        </p:spPr>
      </p:pic>
      <p:pic>
        <p:nvPicPr>
          <p:cNvPr id="5" name="Picture 4">
            <a:extLst>
              <a:ext uri="{FF2B5EF4-FFF2-40B4-BE49-F238E27FC236}">
                <a16:creationId xmlns:a16="http://schemas.microsoft.com/office/drawing/2014/main" id="{8F33CB25-9169-2FD8-212F-ABF1D4A47C90}"/>
              </a:ext>
            </a:extLst>
          </p:cNvPr>
          <p:cNvPicPr>
            <a:picLocks noChangeAspect="1"/>
          </p:cNvPicPr>
          <p:nvPr/>
        </p:nvPicPr>
        <p:blipFill>
          <a:blip r:embed="rId3"/>
          <a:stretch>
            <a:fillRect/>
          </a:stretch>
        </p:blipFill>
        <p:spPr>
          <a:xfrm>
            <a:off x="1634121" y="1619271"/>
            <a:ext cx="2695951" cy="3372321"/>
          </a:xfrm>
          <a:prstGeom prst="rect">
            <a:avLst/>
          </a:prstGeom>
        </p:spPr>
      </p:pic>
      <p:pic>
        <p:nvPicPr>
          <p:cNvPr id="6" name="Picture 5">
            <a:extLst>
              <a:ext uri="{FF2B5EF4-FFF2-40B4-BE49-F238E27FC236}">
                <a16:creationId xmlns:a16="http://schemas.microsoft.com/office/drawing/2014/main" id="{EF3DA6FC-1DD8-A72A-A04D-7715EA24ACAF}"/>
              </a:ext>
            </a:extLst>
          </p:cNvPr>
          <p:cNvPicPr>
            <a:picLocks noChangeAspect="1"/>
          </p:cNvPicPr>
          <p:nvPr/>
        </p:nvPicPr>
        <p:blipFill>
          <a:blip r:embed="rId4"/>
          <a:stretch>
            <a:fillRect/>
          </a:stretch>
        </p:blipFill>
        <p:spPr>
          <a:xfrm>
            <a:off x="2866225" y="1110143"/>
            <a:ext cx="5915851" cy="485843"/>
          </a:xfrm>
          <a:prstGeom prst="rect">
            <a:avLst/>
          </a:prstGeom>
        </p:spPr>
      </p:pic>
    </p:spTree>
    <p:extLst>
      <p:ext uri="{BB962C8B-B14F-4D97-AF65-F5344CB8AC3E}">
        <p14:creationId xmlns:p14="http://schemas.microsoft.com/office/powerpoint/2010/main" val="3926508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DF5305-85D7-A3C2-C407-7C1E2757D991}"/>
              </a:ext>
            </a:extLst>
          </p:cNvPr>
          <p:cNvPicPr>
            <a:picLocks noChangeAspect="1"/>
          </p:cNvPicPr>
          <p:nvPr/>
        </p:nvPicPr>
        <p:blipFill>
          <a:blip r:embed="rId2"/>
          <a:stretch>
            <a:fillRect/>
          </a:stretch>
        </p:blipFill>
        <p:spPr>
          <a:xfrm>
            <a:off x="1351373" y="1811108"/>
            <a:ext cx="3953427" cy="2667372"/>
          </a:xfrm>
          <a:prstGeom prst="rect">
            <a:avLst/>
          </a:prstGeom>
        </p:spPr>
      </p:pic>
      <p:pic>
        <p:nvPicPr>
          <p:cNvPr id="7" name="Picture 6">
            <a:extLst>
              <a:ext uri="{FF2B5EF4-FFF2-40B4-BE49-F238E27FC236}">
                <a16:creationId xmlns:a16="http://schemas.microsoft.com/office/drawing/2014/main" id="{D239647B-C6CE-467D-8B1E-33D8234CAEA4}"/>
              </a:ext>
            </a:extLst>
          </p:cNvPr>
          <p:cNvPicPr>
            <a:picLocks noChangeAspect="1"/>
          </p:cNvPicPr>
          <p:nvPr/>
        </p:nvPicPr>
        <p:blipFill>
          <a:blip r:embed="rId3"/>
          <a:stretch>
            <a:fillRect/>
          </a:stretch>
        </p:blipFill>
        <p:spPr>
          <a:xfrm>
            <a:off x="6096000" y="1811108"/>
            <a:ext cx="3734321" cy="2800741"/>
          </a:xfrm>
          <a:prstGeom prst="rect">
            <a:avLst/>
          </a:prstGeom>
        </p:spPr>
      </p:pic>
      <p:sp>
        <p:nvSpPr>
          <p:cNvPr id="8" name="TextBox 7">
            <a:extLst>
              <a:ext uri="{FF2B5EF4-FFF2-40B4-BE49-F238E27FC236}">
                <a16:creationId xmlns:a16="http://schemas.microsoft.com/office/drawing/2014/main" id="{C400CF78-B232-9B52-0AFF-50DF90778C33}"/>
              </a:ext>
            </a:extLst>
          </p:cNvPr>
          <p:cNvSpPr txBox="1"/>
          <p:nvPr/>
        </p:nvSpPr>
        <p:spPr>
          <a:xfrm>
            <a:off x="3225114" y="1235676"/>
            <a:ext cx="3457998" cy="369332"/>
          </a:xfrm>
          <a:prstGeom prst="rect">
            <a:avLst/>
          </a:prstGeom>
          <a:noFill/>
        </p:spPr>
        <p:txBody>
          <a:bodyPr wrap="none" rtlCol="0">
            <a:spAutoFit/>
          </a:bodyPr>
          <a:lstStyle/>
          <a:p>
            <a:r>
              <a:rPr lang="en-IN" b="1" dirty="0"/>
              <a:t>Find the number of Triangles?</a:t>
            </a:r>
          </a:p>
        </p:txBody>
      </p:sp>
    </p:spTree>
    <p:extLst>
      <p:ext uri="{BB962C8B-B14F-4D97-AF65-F5344CB8AC3E}">
        <p14:creationId xmlns:p14="http://schemas.microsoft.com/office/powerpoint/2010/main" val="16750661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2FA9DB-8714-4EB7-5F26-6F733F82F487}"/>
              </a:ext>
            </a:extLst>
          </p:cNvPr>
          <p:cNvPicPr>
            <a:picLocks noChangeAspect="1"/>
          </p:cNvPicPr>
          <p:nvPr/>
        </p:nvPicPr>
        <p:blipFill>
          <a:blip r:embed="rId2"/>
          <a:stretch>
            <a:fillRect/>
          </a:stretch>
        </p:blipFill>
        <p:spPr>
          <a:xfrm>
            <a:off x="1025388" y="1932910"/>
            <a:ext cx="1695687" cy="2276793"/>
          </a:xfrm>
          <a:prstGeom prst="rect">
            <a:avLst/>
          </a:prstGeom>
        </p:spPr>
      </p:pic>
      <p:pic>
        <p:nvPicPr>
          <p:cNvPr id="5" name="Picture 4">
            <a:extLst>
              <a:ext uri="{FF2B5EF4-FFF2-40B4-BE49-F238E27FC236}">
                <a16:creationId xmlns:a16="http://schemas.microsoft.com/office/drawing/2014/main" id="{9341EFE1-0B2C-6200-B581-33C4A1A7C5CD}"/>
              </a:ext>
            </a:extLst>
          </p:cNvPr>
          <p:cNvPicPr>
            <a:picLocks noChangeAspect="1"/>
          </p:cNvPicPr>
          <p:nvPr/>
        </p:nvPicPr>
        <p:blipFill>
          <a:blip r:embed="rId3"/>
          <a:stretch>
            <a:fillRect/>
          </a:stretch>
        </p:blipFill>
        <p:spPr>
          <a:xfrm>
            <a:off x="3866618" y="1709042"/>
            <a:ext cx="2086266" cy="2724530"/>
          </a:xfrm>
          <a:prstGeom prst="rect">
            <a:avLst/>
          </a:prstGeom>
        </p:spPr>
      </p:pic>
      <p:pic>
        <p:nvPicPr>
          <p:cNvPr id="7" name="Picture 6">
            <a:extLst>
              <a:ext uri="{FF2B5EF4-FFF2-40B4-BE49-F238E27FC236}">
                <a16:creationId xmlns:a16="http://schemas.microsoft.com/office/drawing/2014/main" id="{A4998C01-A9F0-9AA6-B712-D428ECB89EDC}"/>
              </a:ext>
            </a:extLst>
          </p:cNvPr>
          <p:cNvPicPr>
            <a:picLocks noChangeAspect="1"/>
          </p:cNvPicPr>
          <p:nvPr/>
        </p:nvPicPr>
        <p:blipFill>
          <a:blip r:embed="rId4"/>
          <a:stretch>
            <a:fillRect/>
          </a:stretch>
        </p:blipFill>
        <p:spPr>
          <a:xfrm>
            <a:off x="7098427" y="1628068"/>
            <a:ext cx="2048161" cy="2886478"/>
          </a:xfrm>
          <a:prstGeom prst="rect">
            <a:avLst/>
          </a:prstGeom>
        </p:spPr>
      </p:pic>
    </p:spTree>
    <p:extLst>
      <p:ext uri="{BB962C8B-B14F-4D97-AF65-F5344CB8AC3E}">
        <p14:creationId xmlns:p14="http://schemas.microsoft.com/office/powerpoint/2010/main" val="1726381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0053" y="1284350"/>
            <a:ext cx="8555116" cy="5048955"/>
          </a:xfrm>
          <a:prstGeom prst="rect">
            <a:avLst/>
          </a:prstGeom>
        </p:spPr>
      </p:pic>
    </p:spTree>
    <p:extLst>
      <p:ext uri="{BB962C8B-B14F-4D97-AF65-F5344CB8AC3E}">
        <p14:creationId xmlns:p14="http://schemas.microsoft.com/office/powerpoint/2010/main" val="23267402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E7705-0C50-0E53-EEF1-5139549384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C8BEDC-F243-A85E-0984-607ED3AFFBEA}"/>
              </a:ext>
            </a:extLst>
          </p:cNvPr>
          <p:cNvPicPr>
            <a:picLocks noChangeAspect="1"/>
          </p:cNvPicPr>
          <p:nvPr/>
        </p:nvPicPr>
        <p:blipFill>
          <a:blip r:embed="rId2"/>
          <a:stretch>
            <a:fillRect/>
          </a:stretch>
        </p:blipFill>
        <p:spPr>
          <a:xfrm>
            <a:off x="1084013" y="1220379"/>
            <a:ext cx="4191585" cy="5220429"/>
          </a:xfrm>
          <a:prstGeom prst="rect">
            <a:avLst/>
          </a:prstGeom>
        </p:spPr>
      </p:pic>
      <p:pic>
        <p:nvPicPr>
          <p:cNvPr id="5" name="Picture 4">
            <a:extLst>
              <a:ext uri="{FF2B5EF4-FFF2-40B4-BE49-F238E27FC236}">
                <a16:creationId xmlns:a16="http://schemas.microsoft.com/office/drawing/2014/main" id="{B61106AC-6CEF-72D5-7FDC-98EF8F535B53}"/>
              </a:ext>
            </a:extLst>
          </p:cNvPr>
          <p:cNvPicPr>
            <a:picLocks noChangeAspect="1"/>
          </p:cNvPicPr>
          <p:nvPr/>
        </p:nvPicPr>
        <p:blipFill>
          <a:blip r:embed="rId3"/>
          <a:stretch>
            <a:fillRect/>
          </a:stretch>
        </p:blipFill>
        <p:spPr>
          <a:xfrm>
            <a:off x="5947463" y="869183"/>
            <a:ext cx="3658111" cy="5639587"/>
          </a:xfrm>
          <a:prstGeom prst="rect">
            <a:avLst/>
          </a:prstGeom>
        </p:spPr>
      </p:pic>
    </p:spTree>
    <p:extLst>
      <p:ext uri="{BB962C8B-B14F-4D97-AF65-F5344CB8AC3E}">
        <p14:creationId xmlns:p14="http://schemas.microsoft.com/office/powerpoint/2010/main" val="240106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309AA-908B-EA30-7CCD-D3875D27ADF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F5E88A-2D78-D3F6-AB17-732C34C6D108}"/>
              </a:ext>
            </a:extLst>
          </p:cNvPr>
          <p:cNvPicPr>
            <a:picLocks noChangeAspect="1"/>
          </p:cNvPicPr>
          <p:nvPr/>
        </p:nvPicPr>
        <p:blipFill>
          <a:blip r:embed="rId2"/>
          <a:stretch>
            <a:fillRect/>
          </a:stretch>
        </p:blipFill>
        <p:spPr>
          <a:xfrm>
            <a:off x="1977081" y="1228418"/>
            <a:ext cx="8143103" cy="4401164"/>
          </a:xfrm>
          <a:prstGeom prst="rect">
            <a:avLst/>
          </a:prstGeom>
        </p:spPr>
      </p:pic>
    </p:spTree>
    <p:extLst>
      <p:ext uri="{BB962C8B-B14F-4D97-AF65-F5344CB8AC3E}">
        <p14:creationId xmlns:p14="http://schemas.microsoft.com/office/powerpoint/2010/main" val="24295956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50335"/>
            <a:ext cx="8610600" cy="1293028"/>
          </a:xfrm>
        </p:spPr>
        <p:txBody>
          <a:bodyPr/>
          <a:lstStyle/>
          <a:p>
            <a:r>
              <a:rPr lang="en-US" dirty="0"/>
              <a:t>Logical Venn Diagrams</a:t>
            </a:r>
            <a:endParaRPr lang="en-US" b="1" i="1" dirty="0"/>
          </a:p>
        </p:txBody>
      </p:sp>
      <p:sp>
        <p:nvSpPr>
          <p:cNvPr id="8" name="Content Placeholder 7"/>
          <p:cNvSpPr>
            <a:spLocks noGrp="1"/>
          </p:cNvSpPr>
          <p:nvPr>
            <p:ph idx="1"/>
          </p:nvPr>
        </p:nvSpPr>
        <p:spPr>
          <a:xfrm>
            <a:off x="314036" y="1743364"/>
            <a:ext cx="11192164" cy="4475322"/>
          </a:xfrm>
        </p:spPr>
        <p:txBody>
          <a:bodyPr/>
          <a:lstStyle/>
          <a:p>
            <a:pPr marL="0" lvl="0" indent="0">
              <a:buNone/>
            </a:pPr>
            <a:r>
              <a:rPr lang="en-US" dirty="0"/>
              <a:t>1) Doctors, Engineers &amp; Lawyers </a:t>
            </a:r>
          </a:p>
          <a:p>
            <a:pPr marL="0" lvl="0" indent="0">
              <a:buNone/>
            </a:pPr>
            <a:endParaRPr lang="en-US" dirty="0"/>
          </a:p>
          <a:p>
            <a:pPr marL="0" lvl="0" indent="0">
              <a:buNone/>
            </a:pPr>
            <a:endParaRPr lang="en-US" dirty="0"/>
          </a:p>
          <a:p>
            <a:pPr marL="0" lvl="0" indent="0">
              <a:buNone/>
            </a:pPr>
            <a:endParaRPr lang="en-US" dirty="0"/>
          </a:p>
          <a:p>
            <a:pPr marL="0" lvl="0" indent="0">
              <a:buNone/>
            </a:pPr>
            <a:r>
              <a:rPr lang="en-US" dirty="0" smtClean="0"/>
              <a:t>2)Seconds</a:t>
            </a:r>
            <a:r>
              <a:rPr lang="en-US" dirty="0"/>
              <a:t>, minutes, hours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3</a:t>
            </a:r>
            <a:r>
              <a:rPr lang="en-US" dirty="0"/>
              <a:t>) Table, chair, Furniture</a:t>
            </a:r>
          </a:p>
          <a:p>
            <a:endParaRPr lang="en-US" dirty="0"/>
          </a:p>
        </p:txBody>
      </p:sp>
      <p:pic>
        <p:nvPicPr>
          <p:cNvPr id="3" name="Picture 2"/>
          <p:cNvPicPr>
            <a:picLocks noChangeAspect="1"/>
          </p:cNvPicPr>
          <p:nvPr/>
        </p:nvPicPr>
        <p:blipFill>
          <a:blip r:embed="rId2"/>
          <a:stretch>
            <a:fillRect/>
          </a:stretch>
        </p:blipFill>
        <p:spPr>
          <a:xfrm>
            <a:off x="4954276" y="3397304"/>
            <a:ext cx="2705478" cy="1667108"/>
          </a:xfrm>
          <a:prstGeom prst="rect">
            <a:avLst/>
          </a:prstGeom>
        </p:spPr>
      </p:pic>
      <p:pic>
        <p:nvPicPr>
          <p:cNvPr id="4" name="Picture 3"/>
          <p:cNvPicPr>
            <a:picLocks noChangeAspect="1"/>
          </p:cNvPicPr>
          <p:nvPr/>
        </p:nvPicPr>
        <p:blipFill>
          <a:blip r:embed="rId3"/>
          <a:stretch>
            <a:fillRect/>
          </a:stretch>
        </p:blipFill>
        <p:spPr>
          <a:xfrm>
            <a:off x="3639358" y="5542316"/>
            <a:ext cx="2267266" cy="1352739"/>
          </a:xfrm>
          <a:prstGeom prst="rect">
            <a:avLst/>
          </a:prstGeom>
        </p:spPr>
      </p:pic>
      <p:pic>
        <p:nvPicPr>
          <p:cNvPr id="5" name="Picture 4"/>
          <p:cNvPicPr>
            <a:picLocks noChangeAspect="1"/>
          </p:cNvPicPr>
          <p:nvPr/>
        </p:nvPicPr>
        <p:blipFill>
          <a:blip r:embed="rId4"/>
          <a:stretch>
            <a:fillRect/>
          </a:stretch>
        </p:blipFill>
        <p:spPr>
          <a:xfrm>
            <a:off x="5085959" y="1743363"/>
            <a:ext cx="2800741" cy="1540368"/>
          </a:xfrm>
          <a:prstGeom prst="rect">
            <a:avLst/>
          </a:prstGeom>
        </p:spPr>
      </p:pic>
    </p:spTree>
    <p:extLst>
      <p:ext uri="{BB962C8B-B14F-4D97-AF65-F5344CB8AC3E}">
        <p14:creationId xmlns:p14="http://schemas.microsoft.com/office/powerpoint/2010/main" val="125020045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1000"/>
                                        <p:tgtEl>
                                          <p:spTgt spid="8">
                                            <p:txEl>
                                              <p:pRg st="0" end="0"/>
                                            </p:txEl>
                                          </p:spTgt>
                                        </p:tgtEl>
                                      </p:cBhvr>
                                    </p:animEffect>
                                    <p:anim calcmode="lin" valueType="num">
                                      <p:cBhvr>
                                        <p:cTn id="2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 calcmode="lin" valueType="num">
                                      <p:cBhvr additive="base">
                                        <p:cTn id="32"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 calcmode="lin" valueType="num">
                                      <p:cBhvr additive="base">
                                        <p:cTn id="38"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AC7B0-5115-0613-A45F-B190C71EDD1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C825A21-539B-7E92-8D04-7B17831DF99B}"/>
              </a:ext>
            </a:extLst>
          </p:cNvPr>
          <p:cNvPicPr>
            <a:picLocks noChangeAspect="1"/>
          </p:cNvPicPr>
          <p:nvPr/>
        </p:nvPicPr>
        <p:blipFill>
          <a:blip r:embed="rId2"/>
          <a:stretch>
            <a:fillRect/>
          </a:stretch>
        </p:blipFill>
        <p:spPr>
          <a:xfrm>
            <a:off x="3290496" y="1209365"/>
            <a:ext cx="5611008" cy="4439270"/>
          </a:xfrm>
          <a:prstGeom prst="rect">
            <a:avLst/>
          </a:prstGeom>
        </p:spPr>
      </p:pic>
    </p:spTree>
    <p:extLst>
      <p:ext uri="{BB962C8B-B14F-4D97-AF65-F5344CB8AC3E}">
        <p14:creationId xmlns:p14="http://schemas.microsoft.com/office/powerpoint/2010/main" val="38099544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27CB8B-CC47-D30C-F150-92DB2FD3CD2B}"/>
              </a:ext>
            </a:extLst>
          </p:cNvPr>
          <p:cNvPicPr>
            <a:picLocks noChangeAspect="1"/>
          </p:cNvPicPr>
          <p:nvPr/>
        </p:nvPicPr>
        <p:blipFill>
          <a:blip r:embed="rId2"/>
          <a:stretch>
            <a:fillRect/>
          </a:stretch>
        </p:blipFill>
        <p:spPr>
          <a:xfrm>
            <a:off x="7376084" y="1743525"/>
            <a:ext cx="3667637" cy="2753109"/>
          </a:xfrm>
          <a:prstGeom prst="rect">
            <a:avLst/>
          </a:prstGeom>
        </p:spPr>
      </p:pic>
      <p:pic>
        <p:nvPicPr>
          <p:cNvPr id="5" name="Picture 4">
            <a:extLst>
              <a:ext uri="{FF2B5EF4-FFF2-40B4-BE49-F238E27FC236}">
                <a16:creationId xmlns:a16="http://schemas.microsoft.com/office/drawing/2014/main" id="{712491B3-F014-5A5F-17EC-921B1BBF6556}"/>
              </a:ext>
            </a:extLst>
          </p:cNvPr>
          <p:cNvPicPr>
            <a:picLocks noChangeAspect="1"/>
          </p:cNvPicPr>
          <p:nvPr/>
        </p:nvPicPr>
        <p:blipFill>
          <a:blip r:embed="rId3"/>
          <a:stretch>
            <a:fillRect/>
          </a:stretch>
        </p:blipFill>
        <p:spPr>
          <a:xfrm>
            <a:off x="2657387" y="2808616"/>
            <a:ext cx="3096057" cy="1438476"/>
          </a:xfrm>
          <a:prstGeom prst="rect">
            <a:avLst/>
          </a:prstGeom>
        </p:spPr>
      </p:pic>
      <p:sp>
        <p:nvSpPr>
          <p:cNvPr id="8" name="TextBox 7">
            <a:extLst>
              <a:ext uri="{FF2B5EF4-FFF2-40B4-BE49-F238E27FC236}">
                <a16:creationId xmlns:a16="http://schemas.microsoft.com/office/drawing/2014/main" id="{0CBD16AE-AE2B-1C25-08FA-6C6143779404}"/>
              </a:ext>
            </a:extLst>
          </p:cNvPr>
          <p:cNvSpPr txBox="1"/>
          <p:nvPr/>
        </p:nvSpPr>
        <p:spPr>
          <a:xfrm>
            <a:off x="3225114" y="1235676"/>
            <a:ext cx="3768980" cy="369332"/>
          </a:xfrm>
          <a:prstGeom prst="rect">
            <a:avLst/>
          </a:prstGeom>
          <a:noFill/>
        </p:spPr>
        <p:txBody>
          <a:bodyPr wrap="none" rtlCol="0">
            <a:spAutoFit/>
          </a:bodyPr>
          <a:lstStyle/>
          <a:p>
            <a:r>
              <a:rPr lang="en-IN" b="1" dirty="0"/>
              <a:t>Find the number of Rectangles ?</a:t>
            </a:r>
          </a:p>
        </p:txBody>
      </p:sp>
    </p:spTree>
    <p:extLst>
      <p:ext uri="{BB962C8B-B14F-4D97-AF65-F5344CB8AC3E}">
        <p14:creationId xmlns:p14="http://schemas.microsoft.com/office/powerpoint/2010/main" val="2080809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C6086-C647-EB39-EB9C-088DDF57648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CA0239-0E76-F936-6984-EFB0C6EA8D83}"/>
              </a:ext>
            </a:extLst>
          </p:cNvPr>
          <p:cNvPicPr>
            <a:picLocks noChangeAspect="1"/>
          </p:cNvPicPr>
          <p:nvPr/>
        </p:nvPicPr>
        <p:blipFill>
          <a:blip r:embed="rId2"/>
          <a:stretch>
            <a:fillRect/>
          </a:stretch>
        </p:blipFill>
        <p:spPr>
          <a:xfrm>
            <a:off x="1148023" y="1731527"/>
            <a:ext cx="7325747" cy="5001323"/>
          </a:xfrm>
          <a:prstGeom prst="rect">
            <a:avLst/>
          </a:prstGeom>
        </p:spPr>
      </p:pic>
    </p:spTree>
    <p:extLst>
      <p:ext uri="{BB962C8B-B14F-4D97-AF65-F5344CB8AC3E}">
        <p14:creationId xmlns:p14="http://schemas.microsoft.com/office/powerpoint/2010/main" val="19241121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66255" y="1524000"/>
            <a:ext cx="11822545" cy="5218545"/>
          </a:xfrm>
        </p:spPr>
        <p:txBody>
          <a:bodyPr/>
          <a:lstStyle/>
          <a:p>
            <a:pPr marL="0" indent="0">
              <a:buNone/>
            </a:pPr>
            <a:r>
              <a:rPr lang="en-US" dirty="0"/>
              <a:t>1) What is the number of SL in the following figure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Sol) H :3, V :3, Slanting lines : 6 </a:t>
            </a:r>
          </a:p>
          <a:p>
            <a:r>
              <a:rPr lang="en-US" dirty="0"/>
              <a:t>	Total: 12</a:t>
            </a:r>
          </a:p>
          <a:p>
            <a:pPr marL="0" indent="0">
              <a:buNone/>
            </a:pP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331373" y="2186189"/>
            <a:ext cx="5427172" cy="2542829"/>
          </a:xfrm>
          <a:prstGeom prst="rect">
            <a:avLst/>
          </a:prstGeom>
          <a:noFill/>
          <a:ln>
            <a:noFill/>
          </a:ln>
        </p:spPr>
      </p:pic>
    </p:spTree>
    <p:extLst>
      <p:ext uri="{BB962C8B-B14F-4D97-AF65-F5344CB8AC3E}">
        <p14:creationId xmlns:p14="http://schemas.microsoft.com/office/powerpoint/2010/main" val="706616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9" end="9"/>
                                            </p:txEl>
                                          </p:spTgt>
                                        </p:tgtEl>
                                        <p:attrNameLst>
                                          <p:attrName>style.visibility</p:attrName>
                                        </p:attrNameLst>
                                      </p:cBhvr>
                                      <p:to>
                                        <p:strVal val="visible"/>
                                      </p:to>
                                    </p:set>
                                    <p:anim calcmode="lin" valueType="num">
                                      <p:cBhvr additive="base">
                                        <p:cTn id="18"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10" end="10"/>
                                            </p:txEl>
                                          </p:spTgt>
                                        </p:tgtEl>
                                        <p:attrNameLst>
                                          <p:attrName>style.visibility</p:attrName>
                                        </p:attrNameLst>
                                      </p:cBhvr>
                                      <p:to>
                                        <p:strVal val="visible"/>
                                      </p:to>
                                    </p:set>
                                    <p:anim calcmode="lin" valueType="num">
                                      <p:cBhvr additive="base">
                                        <p:cTn id="22"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 y="1487055"/>
            <a:ext cx="11933381" cy="5292435"/>
          </a:xfrm>
        </p:spPr>
        <p:txBody>
          <a:bodyPr>
            <a:normAutofit fontScale="92500" lnSpcReduction="10000"/>
          </a:bodyPr>
          <a:lstStyle/>
          <a:p>
            <a:pPr marL="0" lvl="0" indent="0">
              <a:buNone/>
            </a:pPr>
            <a:r>
              <a:rPr lang="en-US" dirty="0"/>
              <a:t>2) How many Triangles are there in the Following Figure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Sol) Simplest 1 components: 5</a:t>
            </a:r>
          </a:p>
          <a:p>
            <a:r>
              <a:rPr lang="en-US" dirty="0"/>
              <a:t>Simplest 2 components: 4</a:t>
            </a:r>
          </a:p>
          <a:p>
            <a:r>
              <a:rPr lang="en-US" dirty="0"/>
              <a:t>Simplest 3 components: 2 </a:t>
            </a:r>
          </a:p>
          <a:p>
            <a:r>
              <a:rPr lang="en-US" dirty="0"/>
              <a:t>Simplest 5 components: 1</a:t>
            </a:r>
          </a:p>
          <a:p>
            <a:r>
              <a:rPr lang="en-US" dirty="0"/>
              <a:t>Total: 12</a:t>
            </a:r>
          </a:p>
          <a:p>
            <a:pPr marL="0" lvl="0" indent="0">
              <a:buNone/>
            </a:pPr>
            <a:r>
              <a:rPr lang="en-US" dirty="0"/>
              <a:t> </a:t>
            </a:r>
          </a:p>
          <a:p>
            <a:pPr marL="0" lv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957599" y="1883417"/>
            <a:ext cx="5399117" cy="2539279"/>
          </a:xfrm>
          <a:prstGeom prst="rect">
            <a:avLst/>
          </a:prstGeom>
          <a:noFill/>
          <a:ln>
            <a:noFill/>
          </a:ln>
        </p:spPr>
      </p:pic>
    </p:spTree>
    <p:extLst>
      <p:ext uri="{BB962C8B-B14F-4D97-AF65-F5344CB8AC3E}">
        <p14:creationId xmlns:p14="http://schemas.microsoft.com/office/powerpoint/2010/main" val="7275323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13" end="13"/>
                                            </p:txEl>
                                          </p:spTgt>
                                        </p:tgtEl>
                                        <p:attrNameLst>
                                          <p:attrName>style.visibility</p:attrName>
                                        </p:attrNameLst>
                                      </p:cBhvr>
                                      <p:to>
                                        <p:strVal val="visible"/>
                                      </p:to>
                                    </p:set>
                                    <p:animEffect transition="in" filter="wipe(down)">
                                      <p:cBhvr>
                                        <p:cTn id="30" dur="580">
                                          <p:stCondLst>
                                            <p:cond delay="0"/>
                                          </p:stCondLst>
                                        </p:cTn>
                                        <p:tgtEl>
                                          <p:spTgt spid="3">
                                            <p:txEl>
                                              <p:pRg st="13" end="13"/>
                                            </p:txEl>
                                          </p:spTgt>
                                        </p:tgtEl>
                                      </p:cBhvr>
                                    </p:animEffect>
                                    <p:anim calcmode="lin" valueType="num">
                                      <p:cBhvr>
                                        <p:cTn id="31" dur="1822" tmFilter="0,0; 0.14,0.36; 0.43,0.73; 0.71,0.91; 1.0,1.0">
                                          <p:stCondLst>
                                            <p:cond delay="0"/>
                                          </p:stCondLst>
                                        </p:cTn>
                                        <p:tgtEl>
                                          <p:spTgt spid="3">
                                            <p:txEl>
                                              <p:pRg st="13" end="13"/>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3" end="13"/>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3" end="13"/>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3" end="13"/>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3" end="13"/>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3" end="13"/>
                                            </p:txEl>
                                          </p:spTgt>
                                        </p:tgtEl>
                                      </p:cBhvr>
                                      <p:to x="100000" y="60000"/>
                                    </p:animScale>
                                    <p:animScale>
                                      <p:cBhvr>
                                        <p:cTn id="37" dur="166" decel="50000">
                                          <p:stCondLst>
                                            <p:cond delay="676"/>
                                          </p:stCondLst>
                                        </p:cTn>
                                        <p:tgtEl>
                                          <p:spTgt spid="3">
                                            <p:txEl>
                                              <p:pRg st="13" end="13"/>
                                            </p:txEl>
                                          </p:spTgt>
                                        </p:tgtEl>
                                      </p:cBhvr>
                                      <p:to x="100000" y="100000"/>
                                    </p:animScale>
                                    <p:animScale>
                                      <p:cBhvr>
                                        <p:cTn id="38" dur="26">
                                          <p:stCondLst>
                                            <p:cond delay="1312"/>
                                          </p:stCondLst>
                                        </p:cTn>
                                        <p:tgtEl>
                                          <p:spTgt spid="3">
                                            <p:txEl>
                                              <p:pRg st="13" end="13"/>
                                            </p:txEl>
                                          </p:spTgt>
                                        </p:tgtEl>
                                      </p:cBhvr>
                                      <p:to x="100000" y="80000"/>
                                    </p:animScale>
                                    <p:animScale>
                                      <p:cBhvr>
                                        <p:cTn id="39" dur="166" decel="50000">
                                          <p:stCondLst>
                                            <p:cond delay="1338"/>
                                          </p:stCondLst>
                                        </p:cTn>
                                        <p:tgtEl>
                                          <p:spTgt spid="3">
                                            <p:txEl>
                                              <p:pRg st="13" end="13"/>
                                            </p:txEl>
                                          </p:spTgt>
                                        </p:tgtEl>
                                      </p:cBhvr>
                                      <p:to x="100000" y="100000"/>
                                    </p:animScale>
                                    <p:animScale>
                                      <p:cBhvr>
                                        <p:cTn id="40" dur="26">
                                          <p:stCondLst>
                                            <p:cond delay="1642"/>
                                          </p:stCondLst>
                                        </p:cTn>
                                        <p:tgtEl>
                                          <p:spTgt spid="3">
                                            <p:txEl>
                                              <p:pRg st="13" end="13"/>
                                            </p:txEl>
                                          </p:spTgt>
                                        </p:tgtEl>
                                      </p:cBhvr>
                                      <p:to x="100000" y="90000"/>
                                    </p:animScale>
                                    <p:animScale>
                                      <p:cBhvr>
                                        <p:cTn id="41" dur="166" decel="50000">
                                          <p:stCondLst>
                                            <p:cond delay="1668"/>
                                          </p:stCondLst>
                                        </p:cTn>
                                        <p:tgtEl>
                                          <p:spTgt spid="3">
                                            <p:txEl>
                                              <p:pRg st="13" end="13"/>
                                            </p:txEl>
                                          </p:spTgt>
                                        </p:tgtEl>
                                      </p:cBhvr>
                                      <p:to x="100000" y="100000"/>
                                    </p:animScale>
                                    <p:animScale>
                                      <p:cBhvr>
                                        <p:cTn id="42" dur="26">
                                          <p:stCondLst>
                                            <p:cond delay="1808"/>
                                          </p:stCondLst>
                                        </p:cTn>
                                        <p:tgtEl>
                                          <p:spTgt spid="3">
                                            <p:txEl>
                                              <p:pRg st="13" end="13"/>
                                            </p:txEl>
                                          </p:spTgt>
                                        </p:tgtEl>
                                      </p:cBhvr>
                                      <p:to x="100000" y="95000"/>
                                    </p:animScale>
                                    <p:animScale>
                                      <p:cBhvr>
                                        <p:cTn id="43" dur="166" decel="50000">
                                          <p:stCondLst>
                                            <p:cond delay="1834"/>
                                          </p:stCondLst>
                                        </p:cTn>
                                        <p:tgtEl>
                                          <p:spTgt spid="3">
                                            <p:txEl>
                                              <p:pRg st="13" end="13"/>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down)">
                                      <p:cBhvr>
                                        <p:cTn id="48" dur="580">
                                          <p:stCondLst>
                                            <p:cond delay="0"/>
                                          </p:stCondLst>
                                        </p:cTn>
                                        <p:tgtEl>
                                          <p:spTgt spid="3">
                                            <p:txEl>
                                              <p:pRg st="8" end="8"/>
                                            </p:txEl>
                                          </p:spTgt>
                                        </p:tgtEl>
                                      </p:cBhvr>
                                    </p:animEffect>
                                    <p:anim calcmode="lin" valueType="num">
                                      <p:cBhvr>
                                        <p:cTn id="49"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3">
                                            <p:txEl>
                                              <p:pRg st="8" end="8"/>
                                            </p:txEl>
                                          </p:spTgt>
                                        </p:tgtEl>
                                      </p:cBhvr>
                                      <p:to x="100000" y="60000"/>
                                    </p:animScale>
                                    <p:animScale>
                                      <p:cBhvr>
                                        <p:cTn id="55" dur="166" decel="50000">
                                          <p:stCondLst>
                                            <p:cond delay="676"/>
                                          </p:stCondLst>
                                        </p:cTn>
                                        <p:tgtEl>
                                          <p:spTgt spid="3">
                                            <p:txEl>
                                              <p:pRg st="8" end="8"/>
                                            </p:txEl>
                                          </p:spTgt>
                                        </p:tgtEl>
                                      </p:cBhvr>
                                      <p:to x="100000" y="100000"/>
                                    </p:animScale>
                                    <p:animScale>
                                      <p:cBhvr>
                                        <p:cTn id="56" dur="26">
                                          <p:stCondLst>
                                            <p:cond delay="1312"/>
                                          </p:stCondLst>
                                        </p:cTn>
                                        <p:tgtEl>
                                          <p:spTgt spid="3">
                                            <p:txEl>
                                              <p:pRg st="8" end="8"/>
                                            </p:txEl>
                                          </p:spTgt>
                                        </p:tgtEl>
                                      </p:cBhvr>
                                      <p:to x="100000" y="80000"/>
                                    </p:animScale>
                                    <p:animScale>
                                      <p:cBhvr>
                                        <p:cTn id="57" dur="166" decel="50000">
                                          <p:stCondLst>
                                            <p:cond delay="1338"/>
                                          </p:stCondLst>
                                        </p:cTn>
                                        <p:tgtEl>
                                          <p:spTgt spid="3">
                                            <p:txEl>
                                              <p:pRg st="8" end="8"/>
                                            </p:txEl>
                                          </p:spTgt>
                                        </p:tgtEl>
                                      </p:cBhvr>
                                      <p:to x="100000" y="100000"/>
                                    </p:animScale>
                                    <p:animScale>
                                      <p:cBhvr>
                                        <p:cTn id="58" dur="26">
                                          <p:stCondLst>
                                            <p:cond delay="1642"/>
                                          </p:stCondLst>
                                        </p:cTn>
                                        <p:tgtEl>
                                          <p:spTgt spid="3">
                                            <p:txEl>
                                              <p:pRg st="8" end="8"/>
                                            </p:txEl>
                                          </p:spTgt>
                                        </p:tgtEl>
                                      </p:cBhvr>
                                      <p:to x="100000" y="90000"/>
                                    </p:animScale>
                                    <p:animScale>
                                      <p:cBhvr>
                                        <p:cTn id="59" dur="166" decel="50000">
                                          <p:stCondLst>
                                            <p:cond delay="1668"/>
                                          </p:stCondLst>
                                        </p:cTn>
                                        <p:tgtEl>
                                          <p:spTgt spid="3">
                                            <p:txEl>
                                              <p:pRg st="8" end="8"/>
                                            </p:txEl>
                                          </p:spTgt>
                                        </p:tgtEl>
                                      </p:cBhvr>
                                      <p:to x="100000" y="100000"/>
                                    </p:animScale>
                                    <p:animScale>
                                      <p:cBhvr>
                                        <p:cTn id="60" dur="26">
                                          <p:stCondLst>
                                            <p:cond delay="1808"/>
                                          </p:stCondLst>
                                        </p:cTn>
                                        <p:tgtEl>
                                          <p:spTgt spid="3">
                                            <p:txEl>
                                              <p:pRg st="8" end="8"/>
                                            </p:txEl>
                                          </p:spTgt>
                                        </p:tgtEl>
                                      </p:cBhvr>
                                      <p:to x="100000" y="95000"/>
                                    </p:animScale>
                                    <p:animScale>
                                      <p:cBhvr>
                                        <p:cTn id="61" dur="166" decel="50000">
                                          <p:stCondLst>
                                            <p:cond delay="1834"/>
                                          </p:stCondLst>
                                        </p:cTn>
                                        <p:tgtEl>
                                          <p:spTgt spid="3">
                                            <p:txEl>
                                              <p:pRg st="8" end="8"/>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nodeType="click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animEffect transition="in" filter="wipe(down)">
                                      <p:cBhvr>
                                        <p:cTn id="66" dur="580">
                                          <p:stCondLst>
                                            <p:cond delay="0"/>
                                          </p:stCondLst>
                                        </p:cTn>
                                        <p:tgtEl>
                                          <p:spTgt spid="3">
                                            <p:txEl>
                                              <p:pRg st="9" end="9"/>
                                            </p:txEl>
                                          </p:spTgt>
                                        </p:tgtEl>
                                      </p:cBhvr>
                                    </p:animEffect>
                                    <p:anim calcmode="lin" valueType="num">
                                      <p:cBhvr>
                                        <p:cTn id="67"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3">
                                            <p:txEl>
                                              <p:pRg st="9" end="9"/>
                                            </p:txEl>
                                          </p:spTgt>
                                        </p:tgtEl>
                                      </p:cBhvr>
                                      <p:to x="100000" y="60000"/>
                                    </p:animScale>
                                    <p:animScale>
                                      <p:cBhvr>
                                        <p:cTn id="73" dur="166" decel="50000">
                                          <p:stCondLst>
                                            <p:cond delay="676"/>
                                          </p:stCondLst>
                                        </p:cTn>
                                        <p:tgtEl>
                                          <p:spTgt spid="3">
                                            <p:txEl>
                                              <p:pRg st="9" end="9"/>
                                            </p:txEl>
                                          </p:spTgt>
                                        </p:tgtEl>
                                      </p:cBhvr>
                                      <p:to x="100000" y="100000"/>
                                    </p:animScale>
                                    <p:animScale>
                                      <p:cBhvr>
                                        <p:cTn id="74" dur="26">
                                          <p:stCondLst>
                                            <p:cond delay="1312"/>
                                          </p:stCondLst>
                                        </p:cTn>
                                        <p:tgtEl>
                                          <p:spTgt spid="3">
                                            <p:txEl>
                                              <p:pRg st="9" end="9"/>
                                            </p:txEl>
                                          </p:spTgt>
                                        </p:tgtEl>
                                      </p:cBhvr>
                                      <p:to x="100000" y="80000"/>
                                    </p:animScale>
                                    <p:animScale>
                                      <p:cBhvr>
                                        <p:cTn id="75" dur="166" decel="50000">
                                          <p:stCondLst>
                                            <p:cond delay="1338"/>
                                          </p:stCondLst>
                                        </p:cTn>
                                        <p:tgtEl>
                                          <p:spTgt spid="3">
                                            <p:txEl>
                                              <p:pRg st="9" end="9"/>
                                            </p:txEl>
                                          </p:spTgt>
                                        </p:tgtEl>
                                      </p:cBhvr>
                                      <p:to x="100000" y="100000"/>
                                    </p:animScale>
                                    <p:animScale>
                                      <p:cBhvr>
                                        <p:cTn id="76" dur="26">
                                          <p:stCondLst>
                                            <p:cond delay="1642"/>
                                          </p:stCondLst>
                                        </p:cTn>
                                        <p:tgtEl>
                                          <p:spTgt spid="3">
                                            <p:txEl>
                                              <p:pRg st="9" end="9"/>
                                            </p:txEl>
                                          </p:spTgt>
                                        </p:tgtEl>
                                      </p:cBhvr>
                                      <p:to x="100000" y="90000"/>
                                    </p:animScale>
                                    <p:animScale>
                                      <p:cBhvr>
                                        <p:cTn id="77" dur="166" decel="50000">
                                          <p:stCondLst>
                                            <p:cond delay="1668"/>
                                          </p:stCondLst>
                                        </p:cTn>
                                        <p:tgtEl>
                                          <p:spTgt spid="3">
                                            <p:txEl>
                                              <p:pRg st="9" end="9"/>
                                            </p:txEl>
                                          </p:spTgt>
                                        </p:tgtEl>
                                      </p:cBhvr>
                                      <p:to x="100000" y="100000"/>
                                    </p:animScale>
                                    <p:animScale>
                                      <p:cBhvr>
                                        <p:cTn id="78" dur="26">
                                          <p:stCondLst>
                                            <p:cond delay="1808"/>
                                          </p:stCondLst>
                                        </p:cTn>
                                        <p:tgtEl>
                                          <p:spTgt spid="3">
                                            <p:txEl>
                                              <p:pRg st="9" end="9"/>
                                            </p:txEl>
                                          </p:spTgt>
                                        </p:tgtEl>
                                      </p:cBhvr>
                                      <p:to x="100000" y="95000"/>
                                    </p:animScale>
                                    <p:animScale>
                                      <p:cBhvr>
                                        <p:cTn id="79" dur="166" decel="50000">
                                          <p:stCondLst>
                                            <p:cond delay="1834"/>
                                          </p:stCondLst>
                                        </p:cTn>
                                        <p:tgtEl>
                                          <p:spTgt spid="3">
                                            <p:txEl>
                                              <p:pRg st="9" end="9"/>
                                            </p:txEl>
                                          </p:spTgt>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nodeType="clickEffect">
                                  <p:stCondLst>
                                    <p:cond delay="0"/>
                                  </p:stCondLst>
                                  <p:childTnLst>
                                    <p:set>
                                      <p:cBhvr>
                                        <p:cTn id="83" dur="1" fill="hold">
                                          <p:stCondLst>
                                            <p:cond delay="0"/>
                                          </p:stCondLst>
                                        </p:cTn>
                                        <p:tgtEl>
                                          <p:spTgt spid="3">
                                            <p:txEl>
                                              <p:pRg st="10" end="10"/>
                                            </p:txEl>
                                          </p:spTgt>
                                        </p:tgtEl>
                                        <p:attrNameLst>
                                          <p:attrName>style.visibility</p:attrName>
                                        </p:attrNameLst>
                                      </p:cBhvr>
                                      <p:to>
                                        <p:strVal val="visible"/>
                                      </p:to>
                                    </p:set>
                                    <p:animEffect transition="in" filter="wipe(down)">
                                      <p:cBhvr>
                                        <p:cTn id="84" dur="580">
                                          <p:stCondLst>
                                            <p:cond delay="0"/>
                                          </p:stCondLst>
                                        </p:cTn>
                                        <p:tgtEl>
                                          <p:spTgt spid="3">
                                            <p:txEl>
                                              <p:pRg st="10" end="10"/>
                                            </p:txEl>
                                          </p:spTgt>
                                        </p:tgtEl>
                                      </p:cBhvr>
                                    </p:animEffect>
                                    <p:anim calcmode="lin" valueType="num">
                                      <p:cBhvr>
                                        <p:cTn id="85"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90" dur="26">
                                          <p:stCondLst>
                                            <p:cond delay="650"/>
                                          </p:stCondLst>
                                        </p:cTn>
                                        <p:tgtEl>
                                          <p:spTgt spid="3">
                                            <p:txEl>
                                              <p:pRg st="10" end="10"/>
                                            </p:txEl>
                                          </p:spTgt>
                                        </p:tgtEl>
                                      </p:cBhvr>
                                      <p:to x="100000" y="60000"/>
                                    </p:animScale>
                                    <p:animScale>
                                      <p:cBhvr>
                                        <p:cTn id="91" dur="166" decel="50000">
                                          <p:stCondLst>
                                            <p:cond delay="676"/>
                                          </p:stCondLst>
                                        </p:cTn>
                                        <p:tgtEl>
                                          <p:spTgt spid="3">
                                            <p:txEl>
                                              <p:pRg st="10" end="10"/>
                                            </p:txEl>
                                          </p:spTgt>
                                        </p:tgtEl>
                                      </p:cBhvr>
                                      <p:to x="100000" y="100000"/>
                                    </p:animScale>
                                    <p:animScale>
                                      <p:cBhvr>
                                        <p:cTn id="92" dur="26">
                                          <p:stCondLst>
                                            <p:cond delay="1312"/>
                                          </p:stCondLst>
                                        </p:cTn>
                                        <p:tgtEl>
                                          <p:spTgt spid="3">
                                            <p:txEl>
                                              <p:pRg st="10" end="10"/>
                                            </p:txEl>
                                          </p:spTgt>
                                        </p:tgtEl>
                                      </p:cBhvr>
                                      <p:to x="100000" y="80000"/>
                                    </p:animScale>
                                    <p:animScale>
                                      <p:cBhvr>
                                        <p:cTn id="93" dur="166" decel="50000">
                                          <p:stCondLst>
                                            <p:cond delay="1338"/>
                                          </p:stCondLst>
                                        </p:cTn>
                                        <p:tgtEl>
                                          <p:spTgt spid="3">
                                            <p:txEl>
                                              <p:pRg st="10" end="10"/>
                                            </p:txEl>
                                          </p:spTgt>
                                        </p:tgtEl>
                                      </p:cBhvr>
                                      <p:to x="100000" y="100000"/>
                                    </p:animScale>
                                    <p:animScale>
                                      <p:cBhvr>
                                        <p:cTn id="94" dur="26">
                                          <p:stCondLst>
                                            <p:cond delay="1642"/>
                                          </p:stCondLst>
                                        </p:cTn>
                                        <p:tgtEl>
                                          <p:spTgt spid="3">
                                            <p:txEl>
                                              <p:pRg st="10" end="10"/>
                                            </p:txEl>
                                          </p:spTgt>
                                        </p:tgtEl>
                                      </p:cBhvr>
                                      <p:to x="100000" y="90000"/>
                                    </p:animScale>
                                    <p:animScale>
                                      <p:cBhvr>
                                        <p:cTn id="95" dur="166" decel="50000">
                                          <p:stCondLst>
                                            <p:cond delay="1668"/>
                                          </p:stCondLst>
                                        </p:cTn>
                                        <p:tgtEl>
                                          <p:spTgt spid="3">
                                            <p:txEl>
                                              <p:pRg st="10" end="10"/>
                                            </p:txEl>
                                          </p:spTgt>
                                        </p:tgtEl>
                                      </p:cBhvr>
                                      <p:to x="100000" y="100000"/>
                                    </p:animScale>
                                    <p:animScale>
                                      <p:cBhvr>
                                        <p:cTn id="96" dur="26">
                                          <p:stCondLst>
                                            <p:cond delay="1808"/>
                                          </p:stCondLst>
                                        </p:cTn>
                                        <p:tgtEl>
                                          <p:spTgt spid="3">
                                            <p:txEl>
                                              <p:pRg st="10" end="10"/>
                                            </p:txEl>
                                          </p:spTgt>
                                        </p:tgtEl>
                                      </p:cBhvr>
                                      <p:to x="100000" y="95000"/>
                                    </p:animScale>
                                    <p:animScale>
                                      <p:cBhvr>
                                        <p:cTn id="97" dur="166" decel="50000">
                                          <p:stCondLst>
                                            <p:cond delay="1834"/>
                                          </p:stCondLst>
                                        </p:cTn>
                                        <p:tgtEl>
                                          <p:spTgt spid="3">
                                            <p:txEl>
                                              <p:pRg st="10" end="10"/>
                                            </p:txEl>
                                          </p:spTgt>
                                        </p:tgtEl>
                                      </p:cBhvr>
                                      <p:to x="100000" y="100000"/>
                                    </p:animScale>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3">
                                            <p:txEl>
                                              <p:pRg st="11" end="11"/>
                                            </p:txEl>
                                          </p:spTgt>
                                        </p:tgtEl>
                                        <p:attrNameLst>
                                          <p:attrName>style.visibility</p:attrName>
                                        </p:attrNameLst>
                                      </p:cBhvr>
                                      <p:to>
                                        <p:strVal val="visible"/>
                                      </p:to>
                                    </p:set>
                                    <p:animEffect transition="in" filter="wipe(down)">
                                      <p:cBhvr>
                                        <p:cTn id="102" dur="580">
                                          <p:stCondLst>
                                            <p:cond delay="0"/>
                                          </p:stCondLst>
                                        </p:cTn>
                                        <p:tgtEl>
                                          <p:spTgt spid="3">
                                            <p:txEl>
                                              <p:pRg st="11" end="11"/>
                                            </p:txEl>
                                          </p:spTgt>
                                        </p:tgtEl>
                                      </p:cBhvr>
                                    </p:animEffect>
                                    <p:anim calcmode="lin" valueType="num">
                                      <p:cBhvr>
                                        <p:cTn id="103"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108" dur="26">
                                          <p:stCondLst>
                                            <p:cond delay="650"/>
                                          </p:stCondLst>
                                        </p:cTn>
                                        <p:tgtEl>
                                          <p:spTgt spid="3">
                                            <p:txEl>
                                              <p:pRg st="11" end="11"/>
                                            </p:txEl>
                                          </p:spTgt>
                                        </p:tgtEl>
                                      </p:cBhvr>
                                      <p:to x="100000" y="60000"/>
                                    </p:animScale>
                                    <p:animScale>
                                      <p:cBhvr>
                                        <p:cTn id="109" dur="166" decel="50000">
                                          <p:stCondLst>
                                            <p:cond delay="676"/>
                                          </p:stCondLst>
                                        </p:cTn>
                                        <p:tgtEl>
                                          <p:spTgt spid="3">
                                            <p:txEl>
                                              <p:pRg st="11" end="11"/>
                                            </p:txEl>
                                          </p:spTgt>
                                        </p:tgtEl>
                                      </p:cBhvr>
                                      <p:to x="100000" y="100000"/>
                                    </p:animScale>
                                    <p:animScale>
                                      <p:cBhvr>
                                        <p:cTn id="110" dur="26">
                                          <p:stCondLst>
                                            <p:cond delay="1312"/>
                                          </p:stCondLst>
                                        </p:cTn>
                                        <p:tgtEl>
                                          <p:spTgt spid="3">
                                            <p:txEl>
                                              <p:pRg st="11" end="11"/>
                                            </p:txEl>
                                          </p:spTgt>
                                        </p:tgtEl>
                                      </p:cBhvr>
                                      <p:to x="100000" y="80000"/>
                                    </p:animScale>
                                    <p:animScale>
                                      <p:cBhvr>
                                        <p:cTn id="111" dur="166" decel="50000">
                                          <p:stCondLst>
                                            <p:cond delay="1338"/>
                                          </p:stCondLst>
                                        </p:cTn>
                                        <p:tgtEl>
                                          <p:spTgt spid="3">
                                            <p:txEl>
                                              <p:pRg st="11" end="11"/>
                                            </p:txEl>
                                          </p:spTgt>
                                        </p:tgtEl>
                                      </p:cBhvr>
                                      <p:to x="100000" y="100000"/>
                                    </p:animScale>
                                    <p:animScale>
                                      <p:cBhvr>
                                        <p:cTn id="112" dur="26">
                                          <p:stCondLst>
                                            <p:cond delay="1642"/>
                                          </p:stCondLst>
                                        </p:cTn>
                                        <p:tgtEl>
                                          <p:spTgt spid="3">
                                            <p:txEl>
                                              <p:pRg st="11" end="11"/>
                                            </p:txEl>
                                          </p:spTgt>
                                        </p:tgtEl>
                                      </p:cBhvr>
                                      <p:to x="100000" y="90000"/>
                                    </p:animScale>
                                    <p:animScale>
                                      <p:cBhvr>
                                        <p:cTn id="113" dur="166" decel="50000">
                                          <p:stCondLst>
                                            <p:cond delay="1668"/>
                                          </p:stCondLst>
                                        </p:cTn>
                                        <p:tgtEl>
                                          <p:spTgt spid="3">
                                            <p:txEl>
                                              <p:pRg st="11" end="11"/>
                                            </p:txEl>
                                          </p:spTgt>
                                        </p:tgtEl>
                                      </p:cBhvr>
                                      <p:to x="100000" y="100000"/>
                                    </p:animScale>
                                    <p:animScale>
                                      <p:cBhvr>
                                        <p:cTn id="114" dur="26">
                                          <p:stCondLst>
                                            <p:cond delay="1808"/>
                                          </p:stCondLst>
                                        </p:cTn>
                                        <p:tgtEl>
                                          <p:spTgt spid="3">
                                            <p:txEl>
                                              <p:pRg st="11" end="11"/>
                                            </p:txEl>
                                          </p:spTgt>
                                        </p:tgtEl>
                                      </p:cBhvr>
                                      <p:to x="100000" y="95000"/>
                                    </p:animScale>
                                    <p:animScale>
                                      <p:cBhvr>
                                        <p:cTn id="115" dur="166" decel="50000">
                                          <p:stCondLst>
                                            <p:cond delay="1834"/>
                                          </p:stCondLst>
                                        </p:cTn>
                                        <p:tgtEl>
                                          <p:spTgt spid="3">
                                            <p:txEl>
                                              <p:pRg st="11" end="11"/>
                                            </p:txEl>
                                          </p:spTgt>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6" presetClass="entr" presetSubtype="0" fill="hold" nodeType="clickEffect">
                                  <p:stCondLst>
                                    <p:cond delay="0"/>
                                  </p:stCondLst>
                                  <p:childTnLst>
                                    <p:set>
                                      <p:cBhvr>
                                        <p:cTn id="119" dur="1" fill="hold">
                                          <p:stCondLst>
                                            <p:cond delay="0"/>
                                          </p:stCondLst>
                                        </p:cTn>
                                        <p:tgtEl>
                                          <p:spTgt spid="3">
                                            <p:txEl>
                                              <p:pRg st="12" end="12"/>
                                            </p:txEl>
                                          </p:spTgt>
                                        </p:tgtEl>
                                        <p:attrNameLst>
                                          <p:attrName>style.visibility</p:attrName>
                                        </p:attrNameLst>
                                      </p:cBhvr>
                                      <p:to>
                                        <p:strVal val="visible"/>
                                      </p:to>
                                    </p:set>
                                    <p:animEffect transition="in" filter="wipe(down)">
                                      <p:cBhvr>
                                        <p:cTn id="120" dur="580">
                                          <p:stCondLst>
                                            <p:cond delay="0"/>
                                          </p:stCondLst>
                                        </p:cTn>
                                        <p:tgtEl>
                                          <p:spTgt spid="3">
                                            <p:txEl>
                                              <p:pRg st="12" end="12"/>
                                            </p:txEl>
                                          </p:spTgt>
                                        </p:tgtEl>
                                      </p:cBhvr>
                                    </p:animEffect>
                                    <p:anim calcmode="lin" valueType="num">
                                      <p:cBhvr>
                                        <p:cTn id="121"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126" dur="26">
                                          <p:stCondLst>
                                            <p:cond delay="650"/>
                                          </p:stCondLst>
                                        </p:cTn>
                                        <p:tgtEl>
                                          <p:spTgt spid="3">
                                            <p:txEl>
                                              <p:pRg st="12" end="12"/>
                                            </p:txEl>
                                          </p:spTgt>
                                        </p:tgtEl>
                                      </p:cBhvr>
                                      <p:to x="100000" y="60000"/>
                                    </p:animScale>
                                    <p:animScale>
                                      <p:cBhvr>
                                        <p:cTn id="127" dur="166" decel="50000">
                                          <p:stCondLst>
                                            <p:cond delay="676"/>
                                          </p:stCondLst>
                                        </p:cTn>
                                        <p:tgtEl>
                                          <p:spTgt spid="3">
                                            <p:txEl>
                                              <p:pRg st="12" end="12"/>
                                            </p:txEl>
                                          </p:spTgt>
                                        </p:tgtEl>
                                      </p:cBhvr>
                                      <p:to x="100000" y="100000"/>
                                    </p:animScale>
                                    <p:animScale>
                                      <p:cBhvr>
                                        <p:cTn id="128" dur="26">
                                          <p:stCondLst>
                                            <p:cond delay="1312"/>
                                          </p:stCondLst>
                                        </p:cTn>
                                        <p:tgtEl>
                                          <p:spTgt spid="3">
                                            <p:txEl>
                                              <p:pRg st="12" end="12"/>
                                            </p:txEl>
                                          </p:spTgt>
                                        </p:tgtEl>
                                      </p:cBhvr>
                                      <p:to x="100000" y="80000"/>
                                    </p:animScale>
                                    <p:animScale>
                                      <p:cBhvr>
                                        <p:cTn id="129" dur="166" decel="50000">
                                          <p:stCondLst>
                                            <p:cond delay="1338"/>
                                          </p:stCondLst>
                                        </p:cTn>
                                        <p:tgtEl>
                                          <p:spTgt spid="3">
                                            <p:txEl>
                                              <p:pRg st="12" end="12"/>
                                            </p:txEl>
                                          </p:spTgt>
                                        </p:tgtEl>
                                      </p:cBhvr>
                                      <p:to x="100000" y="100000"/>
                                    </p:animScale>
                                    <p:animScale>
                                      <p:cBhvr>
                                        <p:cTn id="130" dur="26">
                                          <p:stCondLst>
                                            <p:cond delay="1642"/>
                                          </p:stCondLst>
                                        </p:cTn>
                                        <p:tgtEl>
                                          <p:spTgt spid="3">
                                            <p:txEl>
                                              <p:pRg st="12" end="12"/>
                                            </p:txEl>
                                          </p:spTgt>
                                        </p:tgtEl>
                                      </p:cBhvr>
                                      <p:to x="100000" y="90000"/>
                                    </p:animScale>
                                    <p:animScale>
                                      <p:cBhvr>
                                        <p:cTn id="131" dur="166" decel="50000">
                                          <p:stCondLst>
                                            <p:cond delay="1668"/>
                                          </p:stCondLst>
                                        </p:cTn>
                                        <p:tgtEl>
                                          <p:spTgt spid="3">
                                            <p:txEl>
                                              <p:pRg st="12" end="12"/>
                                            </p:txEl>
                                          </p:spTgt>
                                        </p:tgtEl>
                                      </p:cBhvr>
                                      <p:to x="100000" y="100000"/>
                                    </p:animScale>
                                    <p:animScale>
                                      <p:cBhvr>
                                        <p:cTn id="132" dur="26">
                                          <p:stCondLst>
                                            <p:cond delay="1808"/>
                                          </p:stCondLst>
                                        </p:cTn>
                                        <p:tgtEl>
                                          <p:spTgt spid="3">
                                            <p:txEl>
                                              <p:pRg st="12" end="12"/>
                                            </p:txEl>
                                          </p:spTgt>
                                        </p:tgtEl>
                                      </p:cBhvr>
                                      <p:to x="100000" y="95000"/>
                                    </p:animScale>
                                    <p:animScale>
                                      <p:cBhvr>
                                        <p:cTn id="133" dur="166" decel="50000">
                                          <p:stCondLst>
                                            <p:cond delay="1834"/>
                                          </p:stCondLst>
                                        </p:cTn>
                                        <p:tgtEl>
                                          <p:spTgt spid="3">
                                            <p:txEl>
                                              <p:pRg st="12" end="1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1" y="1487054"/>
            <a:ext cx="11914908" cy="5209309"/>
          </a:xfrm>
        </p:spPr>
        <p:txBody>
          <a:bodyPr>
            <a:normAutofit lnSpcReduction="10000"/>
          </a:bodyPr>
          <a:lstStyle/>
          <a:p>
            <a:pPr marL="0" indent="0">
              <a:buNone/>
            </a:pPr>
            <a:r>
              <a:rPr lang="en-US" dirty="0"/>
              <a:t>3) How many parallelograms are there in the following figure?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Sol) 1 component: 8 </a:t>
            </a:r>
          </a:p>
          <a:p>
            <a:r>
              <a:rPr lang="en-US" dirty="0"/>
              <a:t>2 component: 10</a:t>
            </a:r>
          </a:p>
          <a:p>
            <a:r>
              <a:rPr lang="en-US" dirty="0"/>
              <a:t>3 component: 4</a:t>
            </a:r>
          </a:p>
          <a:p>
            <a:r>
              <a:rPr lang="en-US" dirty="0"/>
              <a:t>4 component: 5</a:t>
            </a:r>
          </a:p>
          <a:p>
            <a:r>
              <a:rPr lang="en-US" dirty="0"/>
              <a:t>6 component: 2</a:t>
            </a:r>
          </a:p>
          <a:p>
            <a:r>
              <a:rPr lang="en-US" dirty="0"/>
              <a:t>8 component: 1</a:t>
            </a:r>
          </a:p>
          <a:p>
            <a:r>
              <a:rPr lang="en-US" dirty="0"/>
              <a:t>Total: 30</a:t>
            </a:r>
          </a:p>
          <a:p>
            <a:pPr marL="0" indent="0">
              <a:buNone/>
            </a:pPr>
            <a:endParaRPr lang="en-US" dirty="0"/>
          </a:p>
          <a:p>
            <a:pPr marL="0" lvl="0" indent="0">
              <a:buNone/>
            </a:pPr>
            <a:endParaRPr lang="en-US" dirty="0"/>
          </a:p>
          <a:p>
            <a:pPr marL="0" indent="0">
              <a:buNone/>
            </a:pPr>
            <a:endParaRPr lang="en-US"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2440767" y="1844963"/>
            <a:ext cx="5899669" cy="1988128"/>
          </a:xfrm>
          <a:prstGeom prst="rect">
            <a:avLst/>
          </a:prstGeom>
          <a:noFill/>
          <a:ln>
            <a:noFill/>
          </a:ln>
        </p:spPr>
      </p:pic>
    </p:spTree>
    <p:extLst>
      <p:ext uri="{BB962C8B-B14F-4D97-AF65-F5344CB8AC3E}">
        <p14:creationId xmlns:p14="http://schemas.microsoft.com/office/powerpoint/2010/main" val="1112061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p:cTn id="18"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6" end="6"/>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p:cTn id="24"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7" end="7"/>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 calcmode="lin" valueType="num">
                                      <p:cBhvr>
                                        <p:cTn id="30"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8" end="8"/>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 calcmode="lin" valueType="num">
                                      <p:cBhvr>
                                        <p:cTn id="36"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9" end="9"/>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 calcmode="lin" valueType="num">
                                      <p:cBhvr>
                                        <p:cTn id="42"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10" end="10"/>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 calcmode="lin" valueType="num">
                                      <p:cBhvr>
                                        <p:cTn id="48"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11" end="11"/>
                                            </p:txEl>
                                          </p:spTgt>
                                        </p:tgtEl>
                                      </p:cBhvr>
                                    </p:animEffect>
                                  </p:childTnLst>
                                </p:cTn>
                              </p:par>
                              <p:par>
                                <p:cTn id="52" presetID="31"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 calcmode="lin" valueType="num">
                                      <p:cBhvr>
                                        <p:cTn id="54"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309" y="1493984"/>
            <a:ext cx="11961091" cy="5310908"/>
          </a:xfrm>
        </p:spPr>
        <p:txBody>
          <a:bodyPr>
            <a:normAutofit/>
          </a:bodyPr>
          <a:lstStyle/>
          <a:p>
            <a:pPr marL="0" indent="0">
              <a:buNone/>
            </a:pPr>
            <a:r>
              <a:rPr lang="en-US" dirty="0"/>
              <a:t>4) Find the minimum number of </a:t>
            </a:r>
            <a:r>
              <a:rPr lang="en-US" dirty="0" err="1"/>
              <a:t>Sl</a:t>
            </a:r>
            <a:r>
              <a:rPr lang="en-US" dirty="0"/>
              <a:t> required to make the figure?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Sol) H: 4</a:t>
            </a:r>
          </a:p>
          <a:p>
            <a:r>
              <a:rPr lang="en-US" dirty="0"/>
              <a:t>Slanting: 7</a:t>
            </a:r>
          </a:p>
          <a:p>
            <a:r>
              <a:rPr lang="en-US" dirty="0"/>
              <a:t>Total: 11</a:t>
            </a:r>
          </a:p>
          <a:p>
            <a:pPr marL="0" indent="0">
              <a:buNone/>
            </a:pPr>
            <a:endParaRPr lang="en-US" dirty="0"/>
          </a:p>
          <a:p>
            <a:pPr marL="0" lv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444798" y="1825885"/>
            <a:ext cx="4346401" cy="3206229"/>
          </a:xfrm>
          <a:prstGeom prst="rect">
            <a:avLst/>
          </a:prstGeom>
          <a:noFill/>
          <a:ln>
            <a:noFill/>
          </a:ln>
        </p:spPr>
      </p:pic>
    </p:spTree>
    <p:extLst>
      <p:ext uri="{BB962C8B-B14F-4D97-AF65-F5344CB8AC3E}">
        <p14:creationId xmlns:p14="http://schemas.microsoft.com/office/powerpoint/2010/main" val="9377636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p:cTn id="19"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 calcmode="lin" valueType="num">
                                      <p:cBhvr>
                                        <p:cTn id="2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 calcmode="lin" valueType="num">
                                      <p:cBhvr>
                                        <p:cTn id="35"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962" y="1452113"/>
            <a:ext cx="11921837" cy="5341232"/>
          </a:xfrm>
        </p:spPr>
        <p:txBody>
          <a:bodyPr>
            <a:normAutofit/>
          </a:bodyPr>
          <a:lstStyle/>
          <a:p>
            <a:pPr marL="0" indent="0">
              <a:buNone/>
            </a:pPr>
            <a:r>
              <a:rPr lang="en-US" dirty="0"/>
              <a:t>5) In the adjoining figure if the centers of all the circles are joined by horizontal &amp; vertical lines, then find the number of squares that can be formed?</a:t>
            </a:r>
          </a:p>
          <a:p>
            <a:pPr marL="0" indent="0">
              <a:buNone/>
            </a:pPr>
            <a:endParaRPr lang="hi-IN" dirty="0"/>
          </a:p>
          <a:p>
            <a:pPr marL="0" indent="0">
              <a:buNone/>
            </a:pPr>
            <a:endParaRPr lang="hi-IN" dirty="0"/>
          </a:p>
          <a:p>
            <a:pPr marL="0" indent="0">
              <a:buNone/>
            </a:pPr>
            <a:endParaRPr lang="hi-IN" dirty="0"/>
          </a:p>
          <a:p>
            <a:pPr marL="0" indent="0">
              <a:buNone/>
            </a:pPr>
            <a:endParaRPr lang="hi-IN" dirty="0"/>
          </a:p>
          <a:p>
            <a:pPr marL="0" indent="0">
              <a:buNone/>
            </a:pPr>
            <a:endParaRPr lang="hi-IN" dirty="0"/>
          </a:p>
          <a:p>
            <a:pPr marL="0" indent="0">
              <a:buNone/>
            </a:pPr>
            <a:endParaRPr lang="hi-IN" dirty="0"/>
          </a:p>
          <a:p>
            <a:pPr marL="0" indent="0">
              <a:buNone/>
            </a:pPr>
            <a:endParaRPr lang="hi-IN" dirty="0"/>
          </a:p>
          <a:p>
            <a:pPr marL="0" indent="0">
              <a:buNone/>
            </a:pPr>
            <a:endParaRPr lang="hi-IN" dirty="0"/>
          </a:p>
          <a:p>
            <a:pPr marL="0" indent="0">
              <a:buNone/>
            </a:pPr>
            <a:endParaRPr lang="hi-IN" dirty="0"/>
          </a:p>
          <a:p>
            <a:pPr marL="0" indent="0">
              <a:buNone/>
            </a:pPr>
            <a:r>
              <a:rPr lang="en-US" dirty="0"/>
              <a:t>Sol)</a:t>
            </a:r>
            <a:r>
              <a:rPr lang="hi-IN" dirty="0"/>
              <a:t> 8 </a:t>
            </a:r>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462925" y="2517045"/>
            <a:ext cx="2462530" cy="2673791"/>
          </a:xfrm>
          <a:prstGeom prst="rect">
            <a:avLst/>
          </a:prstGeom>
          <a:noFill/>
          <a:ln>
            <a:noFill/>
          </a:ln>
        </p:spPr>
      </p:pic>
    </p:spTree>
    <p:extLst>
      <p:ext uri="{BB962C8B-B14F-4D97-AF65-F5344CB8AC3E}">
        <p14:creationId xmlns:p14="http://schemas.microsoft.com/office/powerpoint/2010/main" val="223171829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wipe(down)">
                                      <p:cBhvr>
                                        <p:cTn id="30" dur="580">
                                          <p:stCondLst>
                                            <p:cond delay="0"/>
                                          </p:stCondLst>
                                        </p:cTn>
                                        <p:tgtEl>
                                          <p:spTgt spid="3">
                                            <p:txEl>
                                              <p:pRg st="10" end="10"/>
                                            </p:txEl>
                                          </p:spTgt>
                                        </p:tgtEl>
                                      </p:cBhvr>
                                    </p:animEffect>
                                    <p:anim calcmode="lin" valueType="num">
                                      <p:cBhvr>
                                        <p:cTn id="31"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0" end="10"/>
                                            </p:txEl>
                                          </p:spTgt>
                                        </p:tgtEl>
                                      </p:cBhvr>
                                      <p:to x="100000" y="60000"/>
                                    </p:animScale>
                                    <p:animScale>
                                      <p:cBhvr>
                                        <p:cTn id="37" dur="166" decel="50000">
                                          <p:stCondLst>
                                            <p:cond delay="676"/>
                                          </p:stCondLst>
                                        </p:cTn>
                                        <p:tgtEl>
                                          <p:spTgt spid="3">
                                            <p:txEl>
                                              <p:pRg st="10" end="10"/>
                                            </p:txEl>
                                          </p:spTgt>
                                        </p:tgtEl>
                                      </p:cBhvr>
                                      <p:to x="100000" y="100000"/>
                                    </p:animScale>
                                    <p:animScale>
                                      <p:cBhvr>
                                        <p:cTn id="38" dur="26">
                                          <p:stCondLst>
                                            <p:cond delay="1312"/>
                                          </p:stCondLst>
                                        </p:cTn>
                                        <p:tgtEl>
                                          <p:spTgt spid="3">
                                            <p:txEl>
                                              <p:pRg st="10" end="10"/>
                                            </p:txEl>
                                          </p:spTgt>
                                        </p:tgtEl>
                                      </p:cBhvr>
                                      <p:to x="100000" y="80000"/>
                                    </p:animScale>
                                    <p:animScale>
                                      <p:cBhvr>
                                        <p:cTn id="39" dur="166" decel="50000">
                                          <p:stCondLst>
                                            <p:cond delay="1338"/>
                                          </p:stCondLst>
                                        </p:cTn>
                                        <p:tgtEl>
                                          <p:spTgt spid="3">
                                            <p:txEl>
                                              <p:pRg st="10" end="10"/>
                                            </p:txEl>
                                          </p:spTgt>
                                        </p:tgtEl>
                                      </p:cBhvr>
                                      <p:to x="100000" y="100000"/>
                                    </p:animScale>
                                    <p:animScale>
                                      <p:cBhvr>
                                        <p:cTn id="40" dur="26">
                                          <p:stCondLst>
                                            <p:cond delay="1642"/>
                                          </p:stCondLst>
                                        </p:cTn>
                                        <p:tgtEl>
                                          <p:spTgt spid="3">
                                            <p:txEl>
                                              <p:pRg st="10" end="10"/>
                                            </p:txEl>
                                          </p:spTgt>
                                        </p:tgtEl>
                                      </p:cBhvr>
                                      <p:to x="100000" y="90000"/>
                                    </p:animScale>
                                    <p:animScale>
                                      <p:cBhvr>
                                        <p:cTn id="41" dur="166" decel="50000">
                                          <p:stCondLst>
                                            <p:cond delay="1668"/>
                                          </p:stCondLst>
                                        </p:cTn>
                                        <p:tgtEl>
                                          <p:spTgt spid="3">
                                            <p:txEl>
                                              <p:pRg st="10" end="10"/>
                                            </p:txEl>
                                          </p:spTgt>
                                        </p:tgtEl>
                                      </p:cBhvr>
                                      <p:to x="100000" y="100000"/>
                                    </p:animScale>
                                    <p:animScale>
                                      <p:cBhvr>
                                        <p:cTn id="42" dur="26">
                                          <p:stCondLst>
                                            <p:cond delay="1808"/>
                                          </p:stCondLst>
                                        </p:cTn>
                                        <p:tgtEl>
                                          <p:spTgt spid="3">
                                            <p:txEl>
                                              <p:pRg st="10" end="10"/>
                                            </p:txEl>
                                          </p:spTgt>
                                        </p:tgtEl>
                                      </p:cBhvr>
                                      <p:to x="100000" y="95000"/>
                                    </p:animScale>
                                    <p:animScale>
                                      <p:cBhvr>
                                        <p:cTn id="43" dur="166" decel="50000">
                                          <p:stCondLst>
                                            <p:cond delay="1834"/>
                                          </p:stCondLst>
                                        </p:cTn>
                                        <p:tgtEl>
                                          <p:spTgt spid="3">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45" y="1560946"/>
            <a:ext cx="11903363" cy="5218545"/>
          </a:xfrm>
        </p:spPr>
        <p:txBody>
          <a:bodyPr>
            <a:normAutofit/>
          </a:bodyPr>
          <a:lstStyle/>
          <a:p>
            <a:pPr marL="0" lvl="0" indent="0">
              <a:buNone/>
            </a:pPr>
            <a:r>
              <a:rPr lang="hi-IN" dirty="0"/>
              <a:t>6) </a:t>
            </a:r>
            <a:r>
              <a:rPr lang="en-US" dirty="0"/>
              <a:t>What is the minimum number of different colors required to paint the figure below such that no 2 adjacent regions have the same color?</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hi-IN" dirty="0"/>
          </a:p>
          <a:p>
            <a:pPr marL="0" lvl="0" indent="0">
              <a:buNone/>
            </a:pPr>
            <a:r>
              <a:rPr lang="en-US" dirty="0"/>
              <a:t>Sol) 3</a:t>
            </a: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31454" y="2639204"/>
            <a:ext cx="4209127" cy="3115051"/>
          </a:xfrm>
          <a:prstGeom prst="rect">
            <a:avLst/>
          </a:prstGeom>
          <a:noFill/>
          <a:ln>
            <a:noFill/>
          </a:ln>
        </p:spPr>
      </p:pic>
    </p:spTree>
    <p:extLst>
      <p:ext uri="{BB962C8B-B14F-4D97-AF65-F5344CB8AC3E}">
        <p14:creationId xmlns:p14="http://schemas.microsoft.com/office/powerpoint/2010/main" val="1933637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diamond(in)">
                                      <p:cBhvr>
                                        <p:cTn id="17"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49637" y="759655"/>
            <a:ext cx="5627077" cy="707886"/>
          </a:xfrm>
          <a:prstGeom prst="rect">
            <a:avLst/>
          </a:prstGeom>
          <a:noFill/>
        </p:spPr>
        <p:txBody>
          <a:bodyPr wrap="square" rtlCol="0">
            <a:spAutoFit/>
          </a:bodyPr>
          <a:lstStyle/>
          <a:p>
            <a:r>
              <a:rPr lang="en-IN" sz="4000" dirty="0" smtClean="0">
                <a:latin typeface="Arial Black" panose="020B0A04020102020204" pitchFamily="34" charset="0"/>
              </a:rPr>
              <a:t>DICE AND CUBES </a:t>
            </a:r>
            <a:endParaRPr lang="en-IN" sz="4000" dirty="0">
              <a:latin typeface="Arial Black" panose="020B0A04020102020204" pitchFamily="34" charset="0"/>
            </a:endParaRPr>
          </a:p>
        </p:txBody>
      </p:sp>
      <p:sp>
        <p:nvSpPr>
          <p:cNvPr id="4" name="TextBox 3"/>
          <p:cNvSpPr txBox="1"/>
          <p:nvPr/>
        </p:nvSpPr>
        <p:spPr>
          <a:xfrm>
            <a:off x="872196" y="1340932"/>
            <a:ext cx="10733650" cy="2677656"/>
          </a:xfrm>
          <a:prstGeom prst="rect">
            <a:avLst/>
          </a:prstGeom>
          <a:noFill/>
        </p:spPr>
        <p:txBody>
          <a:bodyPr wrap="square" rtlCol="0">
            <a:spAutoFit/>
          </a:bodyPr>
          <a:lstStyle/>
          <a:p>
            <a:pPr algn="just"/>
            <a:r>
              <a:rPr lang="en-US" sz="2400" b="1" dirty="0"/>
              <a:t>A dice is a small form of a cube. It is a three dimensional shape and it has 6 surfaces/slides/faces. Generally, the length, width and height of a dice is equal. But there are some dice whose length, width and height are unequal. The surface of each dice is attached to four other adjacent surfaces/sides and the surface which is not attached is just opposite of that surface. Generally, a dice is represented by 1 to 6 digit. Sometimes it is also represented by diagrams or alphabets</a:t>
            </a:r>
            <a:r>
              <a:rPr lang="en-US" sz="2400" dirty="0"/>
              <a:t>. </a:t>
            </a:r>
            <a:endParaRPr lang="en-IN" sz="2400" dirty="0"/>
          </a:p>
        </p:txBody>
      </p:sp>
      <p:pic>
        <p:nvPicPr>
          <p:cNvPr id="6" name="Picture 5"/>
          <p:cNvPicPr>
            <a:picLocks noChangeAspect="1"/>
          </p:cNvPicPr>
          <p:nvPr/>
        </p:nvPicPr>
        <p:blipFill>
          <a:blip r:embed="rId2"/>
          <a:stretch>
            <a:fillRect/>
          </a:stretch>
        </p:blipFill>
        <p:spPr>
          <a:xfrm>
            <a:off x="872196" y="4670474"/>
            <a:ext cx="10902462" cy="1769245"/>
          </a:xfrm>
          <a:prstGeom prst="rect">
            <a:avLst/>
          </a:prstGeom>
        </p:spPr>
      </p:pic>
      <p:pic>
        <p:nvPicPr>
          <p:cNvPr id="7" name="Picture 6"/>
          <p:cNvPicPr>
            <a:picLocks noChangeAspect="1"/>
          </p:cNvPicPr>
          <p:nvPr/>
        </p:nvPicPr>
        <p:blipFill>
          <a:blip r:embed="rId3"/>
          <a:stretch>
            <a:fillRect/>
          </a:stretch>
        </p:blipFill>
        <p:spPr>
          <a:xfrm>
            <a:off x="10610831" y="3626012"/>
            <a:ext cx="1324160" cy="1038370"/>
          </a:xfrm>
          <a:prstGeom prst="rect">
            <a:avLst/>
          </a:prstGeom>
        </p:spPr>
      </p:pic>
      <p:sp>
        <p:nvSpPr>
          <p:cNvPr id="8" name="TextBox 7"/>
          <p:cNvSpPr txBox="1"/>
          <p:nvPr/>
        </p:nvSpPr>
        <p:spPr>
          <a:xfrm>
            <a:off x="872196" y="4041951"/>
            <a:ext cx="6893170" cy="461665"/>
          </a:xfrm>
          <a:prstGeom prst="rect">
            <a:avLst/>
          </a:prstGeom>
          <a:noFill/>
        </p:spPr>
        <p:txBody>
          <a:bodyPr wrap="square" rtlCol="0">
            <a:spAutoFit/>
          </a:bodyPr>
          <a:lstStyle/>
          <a:p>
            <a:r>
              <a:rPr lang="en-US" sz="2400" b="1" dirty="0">
                <a:solidFill>
                  <a:srgbClr val="C00000"/>
                </a:solidFill>
              </a:rPr>
              <a:t>Types of Dice: There are two types of Dice. </a:t>
            </a:r>
            <a:endParaRPr lang="en-IN" sz="2400" b="1" dirty="0">
              <a:solidFill>
                <a:srgbClr val="C00000"/>
              </a:solidFill>
            </a:endParaRPr>
          </a:p>
        </p:txBody>
      </p:sp>
    </p:spTree>
    <p:extLst>
      <p:ext uri="{BB962C8B-B14F-4D97-AF65-F5344CB8AC3E}">
        <p14:creationId xmlns:p14="http://schemas.microsoft.com/office/powerpoint/2010/main" val="15151625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 y="1519380"/>
            <a:ext cx="11951854" cy="5338619"/>
          </a:xfrm>
        </p:spPr>
        <p:txBody>
          <a:bodyPr>
            <a:normAutofit/>
          </a:bodyPr>
          <a:lstStyle/>
          <a:p>
            <a:pPr marL="0" indent="0">
              <a:buNone/>
            </a:pPr>
            <a:r>
              <a:rPr lang="en-US" dirty="0"/>
              <a:t>4) Males, Fathers, Brothers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5) Dogs, Pets, Cats</a:t>
            </a:r>
          </a:p>
          <a:p>
            <a:pPr marL="0" indent="0">
              <a:buNone/>
            </a:pPr>
            <a:endParaRPr lang="en-US" dirty="0"/>
          </a:p>
          <a:p>
            <a:pPr marL="0" indent="0">
              <a:buNone/>
            </a:pPr>
            <a:endParaRPr lang="en-US" dirty="0"/>
          </a:p>
          <a:p>
            <a:pPr marL="0" indent="0">
              <a:buNone/>
            </a:pPr>
            <a:endParaRPr lang="en-US" dirty="0"/>
          </a:p>
          <a:p>
            <a:pPr marL="0" indent="0">
              <a:buNone/>
            </a:pPr>
            <a:r>
              <a:rPr lang="en-US" dirty="0"/>
              <a:t>6) Clerks, </a:t>
            </a:r>
            <a:r>
              <a:rPr lang="en-US" dirty="0" smtClean="0"/>
              <a:t>Government </a:t>
            </a:r>
            <a:r>
              <a:rPr lang="en-US" dirty="0"/>
              <a:t>Employees, Educated Persons </a:t>
            </a:r>
          </a:p>
          <a:p>
            <a:pPr marL="0" indent="0">
              <a:buNone/>
            </a:pPr>
            <a:endParaRPr lang="en-US" dirty="0"/>
          </a:p>
        </p:txBody>
      </p:sp>
      <p:pic>
        <p:nvPicPr>
          <p:cNvPr id="2" name="Picture 1"/>
          <p:cNvPicPr>
            <a:picLocks noChangeAspect="1"/>
          </p:cNvPicPr>
          <p:nvPr/>
        </p:nvPicPr>
        <p:blipFill>
          <a:blip r:embed="rId2"/>
          <a:stretch>
            <a:fillRect/>
          </a:stretch>
        </p:blipFill>
        <p:spPr>
          <a:xfrm>
            <a:off x="4571224" y="936961"/>
            <a:ext cx="2248214" cy="2238687"/>
          </a:xfrm>
          <a:prstGeom prst="rect">
            <a:avLst/>
          </a:prstGeom>
        </p:spPr>
      </p:pic>
      <p:pic>
        <p:nvPicPr>
          <p:cNvPr id="4" name="Picture 3"/>
          <p:cNvPicPr>
            <a:picLocks noChangeAspect="1"/>
          </p:cNvPicPr>
          <p:nvPr/>
        </p:nvPicPr>
        <p:blipFill>
          <a:blip r:embed="rId3"/>
          <a:stretch>
            <a:fillRect/>
          </a:stretch>
        </p:blipFill>
        <p:spPr>
          <a:xfrm>
            <a:off x="2794716" y="3342767"/>
            <a:ext cx="3029373" cy="1674056"/>
          </a:xfrm>
          <a:prstGeom prst="rect">
            <a:avLst/>
          </a:prstGeom>
        </p:spPr>
      </p:pic>
      <p:pic>
        <p:nvPicPr>
          <p:cNvPr id="8" name="Picture 7"/>
          <p:cNvPicPr>
            <a:picLocks noChangeAspect="1"/>
          </p:cNvPicPr>
          <p:nvPr/>
        </p:nvPicPr>
        <p:blipFill>
          <a:blip r:embed="rId4"/>
          <a:stretch>
            <a:fillRect/>
          </a:stretch>
        </p:blipFill>
        <p:spPr>
          <a:xfrm>
            <a:off x="7881127" y="4580648"/>
            <a:ext cx="3210373" cy="2057687"/>
          </a:xfrm>
          <a:prstGeom prst="rect">
            <a:avLst/>
          </a:prstGeom>
        </p:spPr>
      </p:pic>
    </p:spTree>
    <p:extLst>
      <p:ext uri="{BB962C8B-B14F-4D97-AF65-F5344CB8AC3E}">
        <p14:creationId xmlns:p14="http://schemas.microsoft.com/office/powerpoint/2010/main" val="28688660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7281" y="1139483"/>
            <a:ext cx="9186202" cy="5387926"/>
          </a:xfrm>
          <a:prstGeom prst="rect">
            <a:avLst/>
          </a:prstGeom>
        </p:spPr>
      </p:pic>
    </p:spTree>
    <p:extLst>
      <p:ext uri="{BB962C8B-B14F-4D97-AF65-F5344CB8AC3E}">
        <p14:creationId xmlns:p14="http://schemas.microsoft.com/office/powerpoint/2010/main" val="2904758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1859" y="1268603"/>
            <a:ext cx="94253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DIFFERENT </a:t>
            </a:r>
            <a:r>
              <a:rPr lang="en-US" b="1" dirty="0">
                <a:solidFill>
                  <a:srgbClr val="002060"/>
                </a:solidFill>
                <a:latin typeface="Times New Roman" panose="02020603050405020304" pitchFamily="18" charset="0"/>
                <a:cs typeface="Times New Roman" panose="02020603050405020304" pitchFamily="18" charset="0"/>
              </a:rPr>
              <a:t>CASES</a:t>
            </a:r>
            <a:r>
              <a:rPr lang="en-US" b="1" dirty="0">
                <a:latin typeface="Times New Roman" panose="02020603050405020304" pitchFamily="18" charset="0"/>
                <a:cs typeface="Times New Roman" panose="02020603050405020304" pitchFamily="18" charset="0"/>
              </a:rPr>
              <a:t> OF DICE WHEN OPPSITE NUMBER /ALPHA /</a:t>
            </a:r>
            <a:r>
              <a:rPr lang="en-US" b="1" dirty="0" smtClean="0">
                <a:latin typeface="Times New Roman" panose="02020603050405020304" pitchFamily="18" charset="0"/>
                <a:cs typeface="Times New Roman" panose="02020603050405020304" pitchFamily="18" charset="0"/>
              </a:rPr>
              <a:t>SYMBOL</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70670" y="1895146"/>
            <a:ext cx="6119446" cy="369332"/>
          </a:xfrm>
          <a:prstGeom prst="rect">
            <a:avLst/>
          </a:prstGeom>
          <a:noFill/>
        </p:spPr>
        <p:txBody>
          <a:bodyPr wrap="square" rtlCol="0">
            <a:spAutoFit/>
          </a:bodyPr>
          <a:lstStyle/>
          <a:p>
            <a:r>
              <a:rPr lang="en-US" b="1" dirty="0">
                <a:solidFill>
                  <a:srgbClr val="FF0000"/>
                </a:solidFill>
              </a:rPr>
              <a:t>CASE 1:-One side/Surface Common </a:t>
            </a:r>
            <a:endParaRPr lang="en-IN" b="1" dirty="0">
              <a:solidFill>
                <a:srgbClr val="FF0000"/>
              </a:solidFill>
            </a:endParaRPr>
          </a:p>
        </p:txBody>
      </p:sp>
      <p:sp>
        <p:nvSpPr>
          <p:cNvPr id="4" name="TextBox 3"/>
          <p:cNvSpPr txBox="1"/>
          <p:nvPr/>
        </p:nvSpPr>
        <p:spPr>
          <a:xfrm>
            <a:off x="801859" y="3871696"/>
            <a:ext cx="10635176" cy="2677656"/>
          </a:xfrm>
          <a:prstGeom prst="rect">
            <a:avLst/>
          </a:prstGeom>
          <a:noFill/>
        </p:spPr>
        <p:txBody>
          <a:bodyPr wrap="square" rtlCol="0">
            <a:spAutoFit/>
          </a:bodyPr>
          <a:lstStyle/>
          <a:p>
            <a:pPr algn="just"/>
            <a:r>
              <a:rPr lang="en-US" sz="2400" b="1" dirty="0" smtClean="0">
                <a:latin typeface="Times New Roman" panose="02020603050405020304" pitchFamily="18" charset="0"/>
                <a:cs typeface="Times New Roman" panose="02020603050405020304" pitchFamily="18" charset="0"/>
              </a:rPr>
              <a:t>One </a:t>
            </a:r>
            <a:r>
              <a:rPr lang="en-US" sz="2400" b="1" dirty="0">
                <a:latin typeface="Times New Roman" panose="02020603050405020304" pitchFamily="18" charset="0"/>
                <a:cs typeface="Times New Roman" panose="02020603050405020304" pitchFamily="18" charset="0"/>
              </a:rPr>
              <a:t>of the surface is common in both i.e. digit 3. When we write in clockwise direction from the common surface of both the dice then it will be </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From </a:t>
            </a:r>
            <a:r>
              <a:rPr lang="en-US" sz="2400" b="1" dirty="0">
                <a:latin typeface="Times New Roman" panose="02020603050405020304" pitchFamily="18" charset="0"/>
                <a:cs typeface="Times New Roman" panose="02020603050405020304" pitchFamily="18" charset="0"/>
              </a:rPr>
              <a:t>first dice (clockwise ) 3 - 1- 5 </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From </a:t>
            </a:r>
            <a:r>
              <a:rPr lang="en-US" sz="2400" b="1" dirty="0">
                <a:latin typeface="Times New Roman" panose="02020603050405020304" pitchFamily="18" charset="0"/>
                <a:cs typeface="Times New Roman" panose="02020603050405020304" pitchFamily="18" charset="0"/>
              </a:rPr>
              <a:t>second dice (clockwise ) 3- 2 - 6 </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Therefore</a:t>
            </a:r>
            <a:r>
              <a:rPr lang="en-US" sz="2400" b="1" dirty="0">
                <a:latin typeface="Times New Roman" panose="02020603050405020304" pitchFamily="18" charset="0"/>
                <a:cs typeface="Times New Roman" panose="02020603050405020304" pitchFamily="18" charset="0"/>
              </a:rPr>
              <a:t>, the opposite of 1 is 2 and 5 is 6, and the opposite surface of 3 will be that surface which cannot be seen </a:t>
            </a:r>
            <a:r>
              <a:rPr lang="en-US" sz="2400" b="1" dirty="0" err="1">
                <a:latin typeface="Times New Roman" panose="02020603050405020304" pitchFamily="18" charset="0"/>
                <a:cs typeface="Times New Roman" panose="02020603050405020304" pitchFamily="18" charset="0"/>
              </a:rPr>
              <a:t>i.e</a:t>
            </a:r>
            <a:r>
              <a:rPr lang="en-US" sz="2400" b="1" dirty="0">
                <a:latin typeface="Times New Roman" panose="02020603050405020304" pitchFamily="18" charset="0"/>
                <a:cs typeface="Times New Roman" panose="02020603050405020304" pitchFamily="18" charset="0"/>
              </a:rPr>
              <a:t> </a:t>
            </a:r>
            <a:endParaRPr lang="en-US" sz="2400" b="1"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Opposite of 3 is 4 Opposite of 1 is 2 Opposite of 5 is 6 </a:t>
            </a:r>
            <a:endParaRPr lang="en-IN"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448972" y="2521689"/>
            <a:ext cx="2686425" cy="1028844"/>
          </a:xfrm>
          <a:prstGeom prst="rect">
            <a:avLst/>
          </a:prstGeom>
        </p:spPr>
      </p:pic>
    </p:spTree>
    <p:extLst>
      <p:ext uri="{BB962C8B-B14F-4D97-AF65-F5344CB8AC3E}">
        <p14:creationId xmlns:p14="http://schemas.microsoft.com/office/powerpoint/2010/main" val="2131937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472" y="2967336"/>
            <a:ext cx="9219028" cy="1477328"/>
          </a:xfrm>
          <a:prstGeom prst="rect">
            <a:avLst/>
          </a:prstGeom>
        </p:spPr>
        <p:txBody>
          <a:bodyPr wrap="square">
            <a:spAutoFit/>
          </a:bodyPr>
          <a:lstStyle/>
          <a:p>
            <a:r>
              <a:rPr lang="en-US" dirty="0" smtClean="0"/>
              <a:t>Example </a:t>
            </a:r>
            <a:r>
              <a:rPr lang="en-US" dirty="0"/>
              <a:t>9: Given below are the two positions of a dice in which two sides or surfaces are common. The two common sides are 4 and 5. (1) The remaining side other than the two common sides ( 4 and 5 ) of the first dice position is 2 and the remaining sides other than the two sides ( 4 and 5 ) of the second dice position is 3. So, 2 and 3 is opposite to each other. Therefore, </a:t>
            </a:r>
            <a:endParaRPr lang="en-IN" dirty="0"/>
          </a:p>
        </p:txBody>
      </p:sp>
      <p:sp>
        <p:nvSpPr>
          <p:cNvPr id="3" name="TextBox 2"/>
          <p:cNvSpPr txBox="1"/>
          <p:nvPr/>
        </p:nvSpPr>
        <p:spPr>
          <a:xfrm>
            <a:off x="1674055" y="1120676"/>
            <a:ext cx="5008099"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CASE 2: When two sides are common</a:t>
            </a:r>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945342" y="4613780"/>
            <a:ext cx="2465524" cy="1097703"/>
          </a:xfrm>
          <a:prstGeom prst="rect">
            <a:avLst/>
          </a:prstGeom>
        </p:spPr>
      </p:pic>
      <p:sp>
        <p:nvSpPr>
          <p:cNvPr id="5" name="TextBox 4"/>
          <p:cNvSpPr txBox="1"/>
          <p:nvPr/>
        </p:nvSpPr>
        <p:spPr>
          <a:xfrm>
            <a:off x="1275472" y="1582341"/>
            <a:ext cx="9626990" cy="923330"/>
          </a:xfrm>
          <a:prstGeom prst="rect">
            <a:avLst/>
          </a:prstGeom>
          <a:noFill/>
        </p:spPr>
        <p:txBody>
          <a:bodyPr wrap="square" rtlCol="0">
            <a:spAutoFit/>
          </a:bodyPr>
          <a:lstStyle/>
          <a:p>
            <a:r>
              <a:rPr lang="en-US"/>
              <a:t>When a dice is shown in different positions and any two of the positions has two common sides or two different positions of the same dice are shown then top find out the opposite of two common sides, the following formula can be applied.</a:t>
            </a:r>
            <a:endParaRPr lang="en-IN" dirty="0"/>
          </a:p>
        </p:txBody>
      </p:sp>
    </p:spTree>
    <p:extLst>
      <p:ext uri="{BB962C8B-B14F-4D97-AF65-F5344CB8AC3E}">
        <p14:creationId xmlns:p14="http://schemas.microsoft.com/office/powerpoint/2010/main" val="3278809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4412" y="1313268"/>
            <a:ext cx="5982535" cy="4344006"/>
          </a:xfrm>
          <a:prstGeom prst="rect">
            <a:avLst/>
          </a:prstGeom>
        </p:spPr>
      </p:pic>
      <p:pic>
        <p:nvPicPr>
          <p:cNvPr id="3" name="Picture 2"/>
          <p:cNvPicPr>
            <a:picLocks noChangeAspect="1"/>
          </p:cNvPicPr>
          <p:nvPr/>
        </p:nvPicPr>
        <p:blipFill>
          <a:blip r:embed="rId3"/>
          <a:stretch>
            <a:fillRect/>
          </a:stretch>
        </p:blipFill>
        <p:spPr>
          <a:xfrm>
            <a:off x="544412" y="5657274"/>
            <a:ext cx="5982535" cy="1038370"/>
          </a:xfrm>
          <a:prstGeom prst="rect">
            <a:avLst/>
          </a:prstGeom>
        </p:spPr>
      </p:pic>
      <p:pic>
        <p:nvPicPr>
          <p:cNvPr id="4" name="Picture 3"/>
          <p:cNvPicPr>
            <a:picLocks noChangeAspect="1"/>
          </p:cNvPicPr>
          <p:nvPr/>
        </p:nvPicPr>
        <p:blipFill>
          <a:blip r:embed="rId4"/>
          <a:stretch>
            <a:fillRect/>
          </a:stretch>
        </p:blipFill>
        <p:spPr>
          <a:xfrm>
            <a:off x="6526947" y="1313268"/>
            <a:ext cx="5668166" cy="5382376"/>
          </a:xfrm>
          <a:prstGeom prst="rect">
            <a:avLst/>
          </a:prstGeom>
        </p:spPr>
      </p:pic>
    </p:spTree>
    <p:extLst>
      <p:ext uri="{BB962C8B-B14F-4D97-AF65-F5344CB8AC3E}">
        <p14:creationId xmlns:p14="http://schemas.microsoft.com/office/powerpoint/2010/main" val="21700355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995"/>
            <a:ext cx="6125430" cy="5469314"/>
          </a:xfrm>
          <a:prstGeom prst="rect">
            <a:avLst/>
          </a:prstGeom>
        </p:spPr>
      </p:pic>
      <p:pic>
        <p:nvPicPr>
          <p:cNvPr id="3" name="Picture 2"/>
          <p:cNvPicPr>
            <a:picLocks noChangeAspect="1"/>
          </p:cNvPicPr>
          <p:nvPr/>
        </p:nvPicPr>
        <p:blipFill>
          <a:blip r:embed="rId3"/>
          <a:stretch>
            <a:fillRect/>
          </a:stretch>
        </p:blipFill>
        <p:spPr>
          <a:xfrm>
            <a:off x="6026956" y="1143995"/>
            <a:ext cx="5696745" cy="3667637"/>
          </a:xfrm>
          <a:prstGeom prst="rect">
            <a:avLst/>
          </a:prstGeom>
        </p:spPr>
      </p:pic>
      <p:pic>
        <p:nvPicPr>
          <p:cNvPr id="4" name="Picture 3"/>
          <p:cNvPicPr>
            <a:picLocks noChangeAspect="1"/>
          </p:cNvPicPr>
          <p:nvPr/>
        </p:nvPicPr>
        <p:blipFill>
          <a:blip r:embed="rId4"/>
          <a:stretch>
            <a:fillRect/>
          </a:stretch>
        </p:blipFill>
        <p:spPr>
          <a:xfrm>
            <a:off x="6125430" y="4811631"/>
            <a:ext cx="5598271" cy="1801677"/>
          </a:xfrm>
          <a:prstGeom prst="rect">
            <a:avLst/>
          </a:prstGeom>
        </p:spPr>
      </p:pic>
    </p:spTree>
    <p:extLst>
      <p:ext uri="{BB962C8B-B14F-4D97-AF65-F5344CB8AC3E}">
        <p14:creationId xmlns:p14="http://schemas.microsoft.com/office/powerpoint/2010/main" val="22191403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87D66-E0D6-EB5D-1A6F-135A99A5F6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FC266B-2AA9-CB68-D88F-F2F075334ABD}"/>
              </a:ext>
            </a:extLst>
          </p:cNvPr>
          <p:cNvPicPr>
            <a:picLocks noChangeAspect="1"/>
          </p:cNvPicPr>
          <p:nvPr/>
        </p:nvPicPr>
        <p:blipFill>
          <a:blip r:embed="rId2"/>
          <a:stretch>
            <a:fillRect/>
          </a:stretch>
        </p:blipFill>
        <p:spPr>
          <a:xfrm>
            <a:off x="1451948" y="2138182"/>
            <a:ext cx="3258005" cy="2581635"/>
          </a:xfrm>
          <a:prstGeom prst="rect">
            <a:avLst/>
          </a:prstGeom>
        </p:spPr>
      </p:pic>
      <p:sp>
        <p:nvSpPr>
          <p:cNvPr id="4" name="TextBox 3">
            <a:extLst>
              <a:ext uri="{FF2B5EF4-FFF2-40B4-BE49-F238E27FC236}">
                <a16:creationId xmlns:a16="http://schemas.microsoft.com/office/drawing/2014/main" id="{6E2A4B18-2B7C-9587-A906-9C402F1F22FA}"/>
              </a:ext>
            </a:extLst>
          </p:cNvPr>
          <p:cNvSpPr txBox="1"/>
          <p:nvPr/>
        </p:nvSpPr>
        <p:spPr>
          <a:xfrm>
            <a:off x="4337222" y="1149178"/>
            <a:ext cx="2669059" cy="369332"/>
          </a:xfrm>
          <a:prstGeom prst="rect">
            <a:avLst/>
          </a:prstGeom>
          <a:noFill/>
        </p:spPr>
        <p:txBody>
          <a:bodyPr wrap="square" rtlCol="0">
            <a:spAutoFit/>
          </a:bodyPr>
          <a:lstStyle/>
          <a:p>
            <a:r>
              <a:rPr lang="en-IN" b="1" dirty="0"/>
              <a:t>Counting Cubes</a:t>
            </a:r>
          </a:p>
        </p:txBody>
      </p:sp>
      <p:sp>
        <p:nvSpPr>
          <p:cNvPr id="7" name="TextBox 6">
            <a:extLst>
              <a:ext uri="{FF2B5EF4-FFF2-40B4-BE49-F238E27FC236}">
                <a16:creationId xmlns:a16="http://schemas.microsoft.com/office/drawing/2014/main" id="{8341BE1E-2701-B6D5-E55C-B4291FE44A3B}"/>
              </a:ext>
            </a:extLst>
          </p:cNvPr>
          <p:cNvSpPr txBox="1"/>
          <p:nvPr/>
        </p:nvSpPr>
        <p:spPr>
          <a:xfrm>
            <a:off x="902043" y="2026508"/>
            <a:ext cx="1367682" cy="369332"/>
          </a:xfrm>
          <a:prstGeom prst="rect">
            <a:avLst/>
          </a:prstGeom>
          <a:noFill/>
        </p:spPr>
        <p:txBody>
          <a:bodyPr wrap="none" rtlCol="0">
            <a:spAutoFit/>
          </a:bodyPr>
          <a:lstStyle/>
          <a:p>
            <a:r>
              <a:rPr lang="en-IN" dirty="0"/>
              <a:t>Problem 1.</a:t>
            </a:r>
          </a:p>
        </p:txBody>
      </p:sp>
      <p:sp>
        <p:nvSpPr>
          <p:cNvPr id="8" name="TextBox 7">
            <a:extLst>
              <a:ext uri="{FF2B5EF4-FFF2-40B4-BE49-F238E27FC236}">
                <a16:creationId xmlns:a16="http://schemas.microsoft.com/office/drawing/2014/main" id="{B50FE9E6-7CE4-37A5-7FC0-E9F3AD7959AA}"/>
              </a:ext>
            </a:extLst>
          </p:cNvPr>
          <p:cNvSpPr txBox="1"/>
          <p:nvPr/>
        </p:nvSpPr>
        <p:spPr>
          <a:xfrm>
            <a:off x="6322440" y="2026508"/>
            <a:ext cx="1367682" cy="369332"/>
          </a:xfrm>
          <a:prstGeom prst="rect">
            <a:avLst/>
          </a:prstGeom>
          <a:noFill/>
        </p:spPr>
        <p:txBody>
          <a:bodyPr wrap="none" rtlCol="0">
            <a:spAutoFit/>
          </a:bodyPr>
          <a:lstStyle/>
          <a:p>
            <a:r>
              <a:rPr lang="en-IN" dirty="0"/>
              <a:t>Problem 2.</a:t>
            </a:r>
          </a:p>
        </p:txBody>
      </p:sp>
      <p:pic>
        <p:nvPicPr>
          <p:cNvPr id="10" name="Picture 9">
            <a:extLst>
              <a:ext uri="{FF2B5EF4-FFF2-40B4-BE49-F238E27FC236}">
                <a16:creationId xmlns:a16="http://schemas.microsoft.com/office/drawing/2014/main" id="{B1D5E13B-AE14-C377-985A-2CE8A43BBDFC}"/>
              </a:ext>
            </a:extLst>
          </p:cNvPr>
          <p:cNvPicPr>
            <a:picLocks noChangeAspect="1"/>
          </p:cNvPicPr>
          <p:nvPr/>
        </p:nvPicPr>
        <p:blipFill>
          <a:blip r:embed="rId3"/>
          <a:stretch>
            <a:fillRect/>
          </a:stretch>
        </p:blipFill>
        <p:spPr>
          <a:xfrm>
            <a:off x="7690122" y="2211174"/>
            <a:ext cx="3667637" cy="2591162"/>
          </a:xfrm>
          <a:prstGeom prst="rect">
            <a:avLst/>
          </a:prstGeom>
        </p:spPr>
      </p:pic>
    </p:spTree>
    <p:extLst>
      <p:ext uri="{BB962C8B-B14F-4D97-AF65-F5344CB8AC3E}">
        <p14:creationId xmlns:p14="http://schemas.microsoft.com/office/powerpoint/2010/main" val="7658789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7C3CB-8D0F-0EDD-DFEC-98589B8977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464127-D94C-E786-20C9-B6DCE66B82A0}"/>
              </a:ext>
            </a:extLst>
          </p:cNvPr>
          <p:cNvPicPr>
            <a:picLocks noChangeAspect="1"/>
          </p:cNvPicPr>
          <p:nvPr/>
        </p:nvPicPr>
        <p:blipFill>
          <a:blip r:embed="rId2"/>
          <a:stretch>
            <a:fillRect/>
          </a:stretch>
        </p:blipFill>
        <p:spPr>
          <a:xfrm>
            <a:off x="874772" y="2161998"/>
            <a:ext cx="3448531" cy="2534004"/>
          </a:xfrm>
          <a:prstGeom prst="rect">
            <a:avLst/>
          </a:prstGeom>
        </p:spPr>
      </p:pic>
      <p:pic>
        <p:nvPicPr>
          <p:cNvPr id="5" name="Picture 4">
            <a:extLst>
              <a:ext uri="{FF2B5EF4-FFF2-40B4-BE49-F238E27FC236}">
                <a16:creationId xmlns:a16="http://schemas.microsoft.com/office/drawing/2014/main" id="{943F6E07-023C-95CC-AD25-E9EBDC768B8A}"/>
              </a:ext>
            </a:extLst>
          </p:cNvPr>
          <p:cNvPicPr>
            <a:picLocks noChangeAspect="1"/>
          </p:cNvPicPr>
          <p:nvPr/>
        </p:nvPicPr>
        <p:blipFill>
          <a:blip r:embed="rId3"/>
          <a:stretch>
            <a:fillRect/>
          </a:stretch>
        </p:blipFill>
        <p:spPr>
          <a:xfrm>
            <a:off x="6225407" y="2247735"/>
            <a:ext cx="3286584" cy="2448267"/>
          </a:xfrm>
          <a:prstGeom prst="rect">
            <a:avLst/>
          </a:prstGeom>
        </p:spPr>
      </p:pic>
      <p:sp>
        <p:nvSpPr>
          <p:cNvPr id="7" name="TextBox 6">
            <a:extLst>
              <a:ext uri="{FF2B5EF4-FFF2-40B4-BE49-F238E27FC236}">
                <a16:creationId xmlns:a16="http://schemas.microsoft.com/office/drawing/2014/main" id="{F616748F-4A66-62E5-68E9-E73E31086FB5}"/>
              </a:ext>
            </a:extLst>
          </p:cNvPr>
          <p:cNvSpPr txBox="1"/>
          <p:nvPr/>
        </p:nvSpPr>
        <p:spPr>
          <a:xfrm>
            <a:off x="6941409" y="1436164"/>
            <a:ext cx="1634180" cy="369332"/>
          </a:xfrm>
          <a:prstGeom prst="rect">
            <a:avLst/>
          </a:prstGeom>
          <a:noFill/>
        </p:spPr>
        <p:txBody>
          <a:bodyPr wrap="square">
            <a:spAutoFit/>
          </a:bodyPr>
          <a:lstStyle/>
          <a:p>
            <a:r>
              <a:rPr lang="en-IN" dirty="0"/>
              <a:t>Problem 4</a:t>
            </a:r>
          </a:p>
        </p:txBody>
      </p:sp>
      <p:sp>
        <p:nvSpPr>
          <p:cNvPr id="9" name="TextBox 8">
            <a:extLst>
              <a:ext uri="{FF2B5EF4-FFF2-40B4-BE49-F238E27FC236}">
                <a16:creationId xmlns:a16="http://schemas.microsoft.com/office/drawing/2014/main" id="{89F501DE-58E5-8628-AB69-F7F07DD8698A}"/>
              </a:ext>
            </a:extLst>
          </p:cNvPr>
          <p:cNvSpPr txBox="1"/>
          <p:nvPr/>
        </p:nvSpPr>
        <p:spPr>
          <a:xfrm>
            <a:off x="688889" y="1436164"/>
            <a:ext cx="1819533" cy="369332"/>
          </a:xfrm>
          <a:prstGeom prst="rect">
            <a:avLst/>
          </a:prstGeom>
          <a:noFill/>
        </p:spPr>
        <p:txBody>
          <a:bodyPr wrap="square">
            <a:spAutoFit/>
          </a:bodyPr>
          <a:lstStyle/>
          <a:p>
            <a:r>
              <a:rPr lang="en-IN" dirty="0"/>
              <a:t>Problem 3</a:t>
            </a:r>
          </a:p>
        </p:txBody>
      </p:sp>
    </p:spTree>
    <p:extLst>
      <p:ext uri="{BB962C8B-B14F-4D97-AF65-F5344CB8AC3E}">
        <p14:creationId xmlns:p14="http://schemas.microsoft.com/office/powerpoint/2010/main" val="34085729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BD493-5A59-5061-E10B-9684E3BD9A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926EB6-5807-9BCF-C722-E92B2224FE9C}"/>
              </a:ext>
            </a:extLst>
          </p:cNvPr>
          <p:cNvPicPr>
            <a:picLocks noChangeAspect="1"/>
          </p:cNvPicPr>
          <p:nvPr/>
        </p:nvPicPr>
        <p:blipFill>
          <a:blip r:embed="rId2"/>
          <a:stretch>
            <a:fillRect/>
          </a:stretch>
        </p:blipFill>
        <p:spPr>
          <a:xfrm>
            <a:off x="1593186" y="2064528"/>
            <a:ext cx="2753109" cy="3000794"/>
          </a:xfrm>
          <a:prstGeom prst="rect">
            <a:avLst/>
          </a:prstGeom>
        </p:spPr>
      </p:pic>
      <p:pic>
        <p:nvPicPr>
          <p:cNvPr id="5" name="Picture 4">
            <a:extLst>
              <a:ext uri="{FF2B5EF4-FFF2-40B4-BE49-F238E27FC236}">
                <a16:creationId xmlns:a16="http://schemas.microsoft.com/office/drawing/2014/main" id="{84E2FEEC-B999-030F-611C-479D60963C69}"/>
              </a:ext>
            </a:extLst>
          </p:cNvPr>
          <p:cNvPicPr>
            <a:picLocks noChangeAspect="1"/>
          </p:cNvPicPr>
          <p:nvPr/>
        </p:nvPicPr>
        <p:blipFill>
          <a:blip r:embed="rId3"/>
          <a:stretch>
            <a:fillRect/>
          </a:stretch>
        </p:blipFill>
        <p:spPr>
          <a:xfrm>
            <a:off x="5949967" y="2512266"/>
            <a:ext cx="3791479" cy="2553056"/>
          </a:xfrm>
          <a:prstGeom prst="rect">
            <a:avLst/>
          </a:prstGeom>
        </p:spPr>
      </p:pic>
      <p:sp>
        <p:nvSpPr>
          <p:cNvPr id="7" name="TextBox 6">
            <a:extLst>
              <a:ext uri="{FF2B5EF4-FFF2-40B4-BE49-F238E27FC236}">
                <a16:creationId xmlns:a16="http://schemas.microsoft.com/office/drawing/2014/main" id="{F42B92FE-E89C-F24D-9819-A8BA8C258730}"/>
              </a:ext>
            </a:extLst>
          </p:cNvPr>
          <p:cNvSpPr txBox="1"/>
          <p:nvPr/>
        </p:nvSpPr>
        <p:spPr>
          <a:xfrm>
            <a:off x="6311214" y="1717242"/>
            <a:ext cx="1310652" cy="369332"/>
          </a:xfrm>
          <a:prstGeom prst="rect">
            <a:avLst/>
          </a:prstGeom>
          <a:noFill/>
        </p:spPr>
        <p:txBody>
          <a:bodyPr wrap="square">
            <a:spAutoFit/>
          </a:bodyPr>
          <a:lstStyle/>
          <a:p>
            <a:r>
              <a:rPr lang="en-IN" dirty="0"/>
              <a:t>Problem 6</a:t>
            </a:r>
          </a:p>
        </p:txBody>
      </p:sp>
      <p:sp>
        <p:nvSpPr>
          <p:cNvPr id="9" name="TextBox 8">
            <a:extLst>
              <a:ext uri="{FF2B5EF4-FFF2-40B4-BE49-F238E27FC236}">
                <a16:creationId xmlns:a16="http://schemas.microsoft.com/office/drawing/2014/main" id="{80A06D88-FF26-1E34-75A9-959CAB52BF86}"/>
              </a:ext>
            </a:extLst>
          </p:cNvPr>
          <p:cNvSpPr txBox="1"/>
          <p:nvPr/>
        </p:nvSpPr>
        <p:spPr>
          <a:xfrm>
            <a:off x="1593186" y="1660882"/>
            <a:ext cx="1310652" cy="369332"/>
          </a:xfrm>
          <a:prstGeom prst="rect">
            <a:avLst/>
          </a:prstGeom>
          <a:noFill/>
        </p:spPr>
        <p:txBody>
          <a:bodyPr wrap="square">
            <a:spAutoFit/>
          </a:bodyPr>
          <a:lstStyle/>
          <a:p>
            <a:r>
              <a:rPr lang="en-IN" dirty="0"/>
              <a:t>Problem 5</a:t>
            </a:r>
          </a:p>
        </p:txBody>
      </p:sp>
    </p:spTree>
    <p:extLst>
      <p:ext uri="{BB962C8B-B14F-4D97-AF65-F5344CB8AC3E}">
        <p14:creationId xmlns:p14="http://schemas.microsoft.com/office/powerpoint/2010/main" val="7543823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B0447-F195-E6A3-5A3B-08D82BDFD7BA}"/>
              </a:ext>
            </a:extLst>
          </p:cNvPr>
          <p:cNvPicPr>
            <a:picLocks noChangeAspect="1"/>
          </p:cNvPicPr>
          <p:nvPr/>
        </p:nvPicPr>
        <p:blipFill>
          <a:blip r:embed="rId2"/>
          <a:stretch>
            <a:fillRect/>
          </a:stretch>
        </p:blipFill>
        <p:spPr>
          <a:xfrm>
            <a:off x="470702" y="333632"/>
            <a:ext cx="11250595" cy="6376087"/>
          </a:xfrm>
          <a:prstGeom prst="rect">
            <a:avLst/>
          </a:prstGeom>
        </p:spPr>
      </p:pic>
    </p:spTree>
    <p:extLst>
      <p:ext uri="{BB962C8B-B14F-4D97-AF65-F5344CB8AC3E}">
        <p14:creationId xmlns:p14="http://schemas.microsoft.com/office/powerpoint/2010/main" val="31246031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FC88-47D8-CAD6-14E4-8B63F3DCD98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8055FD-982D-EAAB-9ED4-CF03FF15152B}"/>
              </a:ext>
            </a:extLst>
          </p:cNvPr>
          <p:cNvPicPr>
            <a:picLocks noChangeAspect="1"/>
          </p:cNvPicPr>
          <p:nvPr/>
        </p:nvPicPr>
        <p:blipFill>
          <a:blip r:embed="rId2"/>
          <a:stretch>
            <a:fillRect/>
          </a:stretch>
        </p:blipFill>
        <p:spPr>
          <a:xfrm>
            <a:off x="565716" y="1377670"/>
            <a:ext cx="3572374" cy="5239481"/>
          </a:xfrm>
          <a:prstGeom prst="rect">
            <a:avLst/>
          </a:prstGeom>
        </p:spPr>
      </p:pic>
      <p:pic>
        <p:nvPicPr>
          <p:cNvPr id="7" name="Picture 6">
            <a:extLst>
              <a:ext uri="{FF2B5EF4-FFF2-40B4-BE49-F238E27FC236}">
                <a16:creationId xmlns:a16="http://schemas.microsoft.com/office/drawing/2014/main" id="{7C6A30D6-FBE6-55EA-BF5F-195AB766C9B2}"/>
              </a:ext>
            </a:extLst>
          </p:cNvPr>
          <p:cNvPicPr>
            <a:picLocks noChangeAspect="1"/>
          </p:cNvPicPr>
          <p:nvPr/>
        </p:nvPicPr>
        <p:blipFill>
          <a:blip r:embed="rId3"/>
          <a:stretch>
            <a:fillRect/>
          </a:stretch>
        </p:blipFill>
        <p:spPr>
          <a:xfrm>
            <a:off x="4138090" y="1091880"/>
            <a:ext cx="7687748" cy="5525271"/>
          </a:xfrm>
          <a:prstGeom prst="rect">
            <a:avLst/>
          </a:prstGeom>
        </p:spPr>
      </p:pic>
    </p:spTree>
    <p:extLst>
      <p:ext uri="{BB962C8B-B14F-4D97-AF65-F5344CB8AC3E}">
        <p14:creationId xmlns:p14="http://schemas.microsoft.com/office/powerpoint/2010/main" val="959027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5" y="1468581"/>
            <a:ext cx="11887199" cy="5237019"/>
          </a:xfrm>
        </p:spPr>
        <p:txBody>
          <a:bodyPr>
            <a:normAutofit/>
          </a:bodyPr>
          <a:lstStyle/>
          <a:p>
            <a:pPr marL="0" lvl="0" indent="0">
              <a:buNone/>
            </a:pPr>
            <a:r>
              <a:rPr lang="en-US" dirty="0"/>
              <a:t>7) Engineers, Human Beings, Rats</a:t>
            </a:r>
          </a:p>
          <a:p>
            <a:pPr marL="0" lvl="0" indent="0">
              <a:buNone/>
            </a:pPr>
            <a:endParaRPr lang="en-US" dirty="0"/>
          </a:p>
          <a:p>
            <a:pPr marL="0" lvl="0" indent="0">
              <a:buNone/>
            </a:pPr>
            <a:endParaRPr lang="en-US" dirty="0"/>
          </a:p>
          <a:p>
            <a:pPr marL="0" indent="0">
              <a:buNone/>
            </a:pPr>
            <a:r>
              <a:rPr lang="en-US" dirty="0"/>
              <a:t>8) Females, Mothers, Doctors   </a:t>
            </a:r>
          </a:p>
          <a:p>
            <a:pPr lvl="1"/>
            <a:endParaRPr lang="en-US" dirty="0"/>
          </a:p>
          <a:p>
            <a:pPr marL="457200" lvl="1" indent="0">
              <a:buNone/>
            </a:pPr>
            <a:endParaRPr lang="en-US" dirty="0"/>
          </a:p>
          <a:p>
            <a:pPr marL="457200" lvl="1" indent="0">
              <a:buNone/>
            </a:pPr>
            <a:endParaRPr lang="en-US" dirty="0"/>
          </a:p>
          <a:p>
            <a:pPr marL="0" indent="0">
              <a:buNone/>
            </a:pPr>
            <a:r>
              <a:rPr lang="en-US" dirty="0"/>
              <a:t>9) Males, Fathers, Children </a:t>
            </a:r>
          </a:p>
          <a:p>
            <a:pPr marL="0" indent="0">
              <a:buNone/>
            </a:pPr>
            <a:endParaRPr lang="en-US" dirty="0"/>
          </a:p>
          <a:p>
            <a:pPr lvl="0"/>
            <a:endParaRPr lang="en-US" dirty="0"/>
          </a:p>
        </p:txBody>
      </p:sp>
      <p:pic>
        <p:nvPicPr>
          <p:cNvPr id="2" name="Picture 1"/>
          <p:cNvPicPr>
            <a:picLocks noChangeAspect="1"/>
          </p:cNvPicPr>
          <p:nvPr/>
        </p:nvPicPr>
        <p:blipFill>
          <a:blip r:embed="rId2"/>
          <a:stretch>
            <a:fillRect/>
          </a:stretch>
        </p:blipFill>
        <p:spPr>
          <a:xfrm>
            <a:off x="5223841" y="970671"/>
            <a:ext cx="3614377" cy="1560093"/>
          </a:xfrm>
          <a:prstGeom prst="rect">
            <a:avLst/>
          </a:prstGeom>
        </p:spPr>
      </p:pic>
      <p:pic>
        <p:nvPicPr>
          <p:cNvPr id="7" name="Picture 6"/>
          <p:cNvPicPr>
            <a:picLocks noChangeAspect="1"/>
          </p:cNvPicPr>
          <p:nvPr/>
        </p:nvPicPr>
        <p:blipFill>
          <a:blip r:embed="rId3"/>
          <a:stretch>
            <a:fillRect/>
          </a:stretch>
        </p:blipFill>
        <p:spPr>
          <a:xfrm>
            <a:off x="5593877" y="2326386"/>
            <a:ext cx="3029373" cy="2286319"/>
          </a:xfrm>
          <a:prstGeom prst="rect">
            <a:avLst/>
          </a:prstGeom>
        </p:spPr>
      </p:pic>
      <p:pic>
        <p:nvPicPr>
          <p:cNvPr id="8" name="Picture 7"/>
          <p:cNvPicPr>
            <a:picLocks noChangeAspect="1"/>
          </p:cNvPicPr>
          <p:nvPr/>
        </p:nvPicPr>
        <p:blipFill>
          <a:blip r:embed="rId4"/>
          <a:stretch>
            <a:fillRect/>
          </a:stretch>
        </p:blipFill>
        <p:spPr>
          <a:xfrm>
            <a:off x="4366234" y="4837009"/>
            <a:ext cx="1981477" cy="1267002"/>
          </a:xfrm>
          <a:prstGeom prst="rect">
            <a:avLst/>
          </a:prstGeom>
        </p:spPr>
      </p:pic>
    </p:spTree>
    <p:extLst>
      <p:ext uri="{BB962C8B-B14F-4D97-AF65-F5344CB8AC3E}">
        <p14:creationId xmlns:p14="http://schemas.microsoft.com/office/powerpoint/2010/main" val="36956059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anim calcmode="lin" valueType="num">
                                      <p:cBhvr>
                                        <p:cTn id="1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 calcmode="lin" valueType="num">
                                      <p:cBhvr additive="base">
                                        <p:cTn id="2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7A416-E633-89EF-A3CB-DC8A02850436}"/>
              </a:ext>
            </a:extLst>
          </p:cNvPr>
          <p:cNvPicPr>
            <a:picLocks noChangeAspect="1"/>
          </p:cNvPicPr>
          <p:nvPr/>
        </p:nvPicPr>
        <p:blipFill>
          <a:blip r:embed="rId2"/>
          <a:stretch>
            <a:fillRect/>
          </a:stretch>
        </p:blipFill>
        <p:spPr>
          <a:xfrm>
            <a:off x="871282" y="1848255"/>
            <a:ext cx="10001643" cy="4531801"/>
          </a:xfrm>
          <a:prstGeom prst="rect">
            <a:avLst/>
          </a:prstGeom>
        </p:spPr>
      </p:pic>
      <p:sp>
        <p:nvSpPr>
          <p:cNvPr id="4" name="TextBox 3">
            <a:extLst>
              <a:ext uri="{FF2B5EF4-FFF2-40B4-BE49-F238E27FC236}">
                <a16:creationId xmlns:a16="http://schemas.microsoft.com/office/drawing/2014/main" id="{C5E41336-62C2-7901-5CFA-E6E950F01932}"/>
              </a:ext>
            </a:extLst>
          </p:cNvPr>
          <p:cNvSpPr txBox="1"/>
          <p:nvPr/>
        </p:nvSpPr>
        <p:spPr>
          <a:xfrm>
            <a:off x="2900226" y="819202"/>
            <a:ext cx="4977682" cy="984885"/>
          </a:xfrm>
          <a:prstGeom prst="rect">
            <a:avLst/>
          </a:prstGeom>
          <a:noFill/>
        </p:spPr>
        <p:txBody>
          <a:bodyPr wrap="square" rtlCol="0">
            <a:spAutoFit/>
          </a:bodyPr>
          <a:lstStyle/>
          <a:p>
            <a:r>
              <a:rPr lang="en-IN" sz="4000" b="1" i="0" dirty="0">
                <a:solidFill>
                  <a:srgbClr val="0F0F0F"/>
                </a:solidFill>
                <a:effectLst/>
                <a:latin typeface="Times New Roman" panose="02020603050405020304" pitchFamily="18" charset="0"/>
                <a:cs typeface="Times New Roman" panose="02020603050405020304" pitchFamily="18" charset="0"/>
              </a:rPr>
              <a:t>Assertion and Reason</a:t>
            </a:r>
          </a:p>
          <a:p>
            <a:endParaRPr lang="en-IN" dirty="0"/>
          </a:p>
        </p:txBody>
      </p:sp>
    </p:spTree>
    <p:extLst>
      <p:ext uri="{BB962C8B-B14F-4D97-AF65-F5344CB8AC3E}">
        <p14:creationId xmlns:p14="http://schemas.microsoft.com/office/powerpoint/2010/main" val="42944753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D0082B-2079-0897-5BA6-23A4DF636CB2}"/>
              </a:ext>
            </a:extLst>
          </p:cNvPr>
          <p:cNvPicPr>
            <a:picLocks noChangeAspect="1"/>
          </p:cNvPicPr>
          <p:nvPr/>
        </p:nvPicPr>
        <p:blipFill>
          <a:blip r:embed="rId2"/>
          <a:stretch>
            <a:fillRect/>
          </a:stretch>
        </p:blipFill>
        <p:spPr>
          <a:xfrm>
            <a:off x="138125" y="1369831"/>
            <a:ext cx="12053875" cy="2826191"/>
          </a:xfrm>
          <a:prstGeom prst="rect">
            <a:avLst/>
          </a:prstGeom>
        </p:spPr>
      </p:pic>
      <p:sp>
        <p:nvSpPr>
          <p:cNvPr id="4" name="TextBox 3">
            <a:extLst>
              <a:ext uri="{FF2B5EF4-FFF2-40B4-BE49-F238E27FC236}">
                <a16:creationId xmlns:a16="http://schemas.microsoft.com/office/drawing/2014/main" id="{CD03DF65-D6F9-941D-780F-E5634831DA4B}"/>
              </a:ext>
            </a:extLst>
          </p:cNvPr>
          <p:cNvSpPr txBox="1"/>
          <p:nvPr/>
        </p:nvSpPr>
        <p:spPr>
          <a:xfrm>
            <a:off x="3141165" y="4499286"/>
            <a:ext cx="5932496" cy="369332"/>
          </a:xfrm>
          <a:prstGeom prst="rect">
            <a:avLst/>
          </a:prstGeom>
          <a:noFill/>
        </p:spPr>
        <p:txBody>
          <a:bodyPr wrap="square" rtlCol="0">
            <a:spAutoFit/>
          </a:bodyPr>
          <a:lstStyle/>
          <a:p>
            <a:r>
              <a:rPr lang="en-IN" dirty="0"/>
              <a:t>Both are </a:t>
            </a:r>
            <a:r>
              <a:rPr lang="en-IN" dirty="0" smtClean="0"/>
              <a:t>correct R is correct explanation of A </a:t>
            </a:r>
            <a:r>
              <a:rPr lang="en-IN" dirty="0"/>
              <a:t>(a)</a:t>
            </a:r>
          </a:p>
        </p:txBody>
      </p:sp>
    </p:spTree>
    <p:extLst>
      <p:ext uri="{BB962C8B-B14F-4D97-AF65-F5344CB8AC3E}">
        <p14:creationId xmlns:p14="http://schemas.microsoft.com/office/powerpoint/2010/main" val="115758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4BD34-F13A-9146-680D-3BE14C62FB6B}"/>
              </a:ext>
            </a:extLst>
          </p:cNvPr>
          <p:cNvPicPr>
            <a:picLocks noChangeAspect="1"/>
          </p:cNvPicPr>
          <p:nvPr/>
        </p:nvPicPr>
        <p:blipFill>
          <a:blip r:embed="rId2"/>
          <a:stretch>
            <a:fillRect/>
          </a:stretch>
        </p:blipFill>
        <p:spPr>
          <a:xfrm>
            <a:off x="1429767" y="1400783"/>
            <a:ext cx="9465507" cy="4463206"/>
          </a:xfrm>
          <a:prstGeom prst="rect">
            <a:avLst/>
          </a:prstGeom>
        </p:spPr>
      </p:pic>
    </p:spTree>
    <p:extLst>
      <p:ext uri="{BB962C8B-B14F-4D97-AF65-F5344CB8AC3E}">
        <p14:creationId xmlns:p14="http://schemas.microsoft.com/office/powerpoint/2010/main" val="1577594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D6AFB-9B54-37FD-811D-81E17B17729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24934-6964-2ABA-E986-0A4FB29CCA86}"/>
              </a:ext>
            </a:extLst>
          </p:cNvPr>
          <p:cNvPicPr>
            <a:picLocks noChangeAspect="1"/>
          </p:cNvPicPr>
          <p:nvPr/>
        </p:nvPicPr>
        <p:blipFill>
          <a:blip r:embed="rId2"/>
          <a:stretch>
            <a:fillRect/>
          </a:stretch>
        </p:blipFill>
        <p:spPr>
          <a:xfrm>
            <a:off x="2165629" y="2404909"/>
            <a:ext cx="7687748" cy="1143160"/>
          </a:xfrm>
          <a:prstGeom prst="rect">
            <a:avLst/>
          </a:prstGeom>
        </p:spPr>
      </p:pic>
      <p:pic>
        <p:nvPicPr>
          <p:cNvPr id="5" name="Picture 4">
            <a:extLst>
              <a:ext uri="{FF2B5EF4-FFF2-40B4-BE49-F238E27FC236}">
                <a16:creationId xmlns:a16="http://schemas.microsoft.com/office/drawing/2014/main" id="{6CC0420A-1D39-7235-3408-7587FBA6B225}"/>
              </a:ext>
            </a:extLst>
          </p:cNvPr>
          <p:cNvPicPr>
            <a:picLocks noChangeAspect="1"/>
          </p:cNvPicPr>
          <p:nvPr/>
        </p:nvPicPr>
        <p:blipFill>
          <a:blip r:embed="rId3"/>
          <a:stretch>
            <a:fillRect/>
          </a:stretch>
        </p:blipFill>
        <p:spPr>
          <a:xfrm>
            <a:off x="2165629" y="3548069"/>
            <a:ext cx="7687748" cy="1357754"/>
          </a:xfrm>
          <a:prstGeom prst="rect">
            <a:avLst/>
          </a:prstGeom>
        </p:spPr>
      </p:pic>
      <p:sp>
        <p:nvSpPr>
          <p:cNvPr id="6" name="TextBox 5">
            <a:extLst>
              <a:ext uri="{FF2B5EF4-FFF2-40B4-BE49-F238E27FC236}">
                <a16:creationId xmlns:a16="http://schemas.microsoft.com/office/drawing/2014/main" id="{CD03DF65-D6F9-941D-780F-E5634831DA4B}"/>
              </a:ext>
            </a:extLst>
          </p:cNvPr>
          <p:cNvSpPr txBox="1"/>
          <p:nvPr/>
        </p:nvSpPr>
        <p:spPr>
          <a:xfrm>
            <a:off x="3095445" y="5322246"/>
            <a:ext cx="5932496" cy="369332"/>
          </a:xfrm>
          <a:prstGeom prst="rect">
            <a:avLst/>
          </a:prstGeom>
          <a:noFill/>
        </p:spPr>
        <p:txBody>
          <a:bodyPr wrap="square" rtlCol="0">
            <a:spAutoFit/>
          </a:bodyPr>
          <a:lstStyle/>
          <a:p>
            <a:r>
              <a:rPr lang="en-IN" dirty="0"/>
              <a:t>Both are </a:t>
            </a:r>
            <a:r>
              <a:rPr lang="en-IN" dirty="0" smtClean="0"/>
              <a:t>correct R is correct explanation of A </a:t>
            </a:r>
            <a:r>
              <a:rPr lang="en-IN" dirty="0"/>
              <a:t>(a)</a:t>
            </a:r>
          </a:p>
        </p:txBody>
      </p:sp>
    </p:spTree>
    <p:extLst>
      <p:ext uri="{BB962C8B-B14F-4D97-AF65-F5344CB8AC3E}">
        <p14:creationId xmlns:p14="http://schemas.microsoft.com/office/powerpoint/2010/main" val="56280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FFF4E-9B34-0947-59FA-B43F4432A6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E1426D-F3BB-3E42-A4C8-187A32618C27}"/>
              </a:ext>
            </a:extLst>
          </p:cNvPr>
          <p:cNvPicPr>
            <a:picLocks noChangeAspect="1"/>
          </p:cNvPicPr>
          <p:nvPr/>
        </p:nvPicPr>
        <p:blipFill>
          <a:blip r:embed="rId2"/>
          <a:stretch>
            <a:fillRect/>
          </a:stretch>
        </p:blipFill>
        <p:spPr>
          <a:xfrm>
            <a:off x="2461705" y="2990789"/>
            <a:ext cx="7268589" cy="876422"/>
          </a:xfrm>
          <a:prstGeom prst="rect">
            <a:avLst/>
          </a:prstGeom>
        </p:spPr>
      </p:pic>
      <p:pic>
        <p:nvPicPr>
          <p:cNvPr id="5" name="Picture 4">
            <a:extLst>
              <a:ext uri="{FF2B5EF4-FFF2-40B4-BE49-F238E27FC236}">
                <a16:creationId xmlns:a16="http://schemas.microsoft.com/office/drawing/2014/main" id="{0BC356AA-1372-D470-1087-BABEF8B3DC7C}"/>
              </a:ext>
            </a:extLst>
          </p:cNvPr>
          <p:cNvPicPr>
            <a:picLocks noChangeAspect="1"/>
          </p:cNvPicPr>
          <p:nvPr/>
        </p:nvPicPr>
        <p:blipFill>
          <a:blip r:embed="rId3"/>
          <a:stretch>
            <a:fillRect/>
          </a:stretch>
        </p:blipFill>
        <p:spPr>
          <a:xfrm>
            <a:off x="2461705" y="3867212"/>
            <a:ext cx="7268589" cy="687700"/>
          </a:xfrm>
          <a:prstGeom prst="rect">
            <a:avLst/>
          </a:prstGeom>
        </p:spPr>
      </p:pic>
      <p:sp>
        <p:nvSpPr>
          <p:cNvPr id="8" name="TextBox 7">
            <a:extLst>
              <a:ext uri="{FF2B5EF4-FFF2-40B4-BE49-F238E27FC236}">
                <a16:creationId xmlns:a16="http://schemas.microsoft.com/office/drawing/2014/main" id="{CD03DF65-D6F9-941D-780F-E5634831DA4B}"/>
              </a:ext>
            </a:extLst>
          </p:cNvPr>
          <p:cNvSpPr txBox="1"/>
          <p:nvPr/>
        </p:nvSpPr>
        <p:spPr>
          <a:xfrm>
            <a:off x="3095445" y="5322246"/>
            <a:ext cx="5932496" cy="369332"/>
          </a:xfrm>
          <a:prstGeom prst="rect">
            <a:avLst/>
          </a:prstGeom>
          <a:noFill/>
        </p:spPr>
        <p:txBody>
          <a:bodyPr wrap="square" rtlCol="0">
            <a:spAutoFit/>
          </a:bodyPr>
          <a:lstStyle/>
          <a:p>
            <a:r>
              <a:rPr lang="en-IN" dirty="0"/>
              <a:t>Both are </a:t>
            </a:r>
            <a:r>
              <a:rPr lang="en-IN" dirty="0" smtClean="0"/>
              <a:t>correct R is correct explanation of A </a:t>
            </a:r>
            <a:r>
              <a:rPr lang="en-IN" dirty="0"/>
              <a:t>(a)</a:t>
            </a:r>
          </a:p>
        </p:txBody>
      </p:sp>
    </p:spTree>
    <p:extLst>
      <p:ext uri="{BB962C8B-B14F-4D97-AF65-F5344CB8AC3E}">
        <p14:creationId xmlns:p14="http://schemas.microsoft.com/office/powerpoint/2010/main" val="16517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777E5-2587-212C-BA45-C4B88458C5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F8FE901-B706-8602-7AB3-DD1ADBA72F0B}"/>
              </a:ext>
            </a:extLst>
          </p:cNvPr>
          <p:cNvPicPr>
            <a:picLocks noChangeAspect="1"/>
          </p:cNvPicPr>
          <p:nvPr/>
        </p:nvPicPr>
        <p:blipFill>
          <a:blip r:embed="rId2"/>
          <a:stretch>
            <a:fillRect/>
          </a:stretch>
        </p:blipFill>
        <p:spPr>
          <a:xfrm>
            <a:off x="827940" y="2057208"/>
            <a:ext cx="10536120" cy="2743583"/>
          </a:xfrm>
          <a:prstGeom prst="rect">
            <a:avLst/>
          </a:prstGeom>
        </p:spPr>
      </p:pic>
      <p:pic>
        <p:nvPicPr>
          <p:cNvPr id="5" name="Picture 4">
            <a:extLst>
              <a:ext uri="{FF2B5EF4-FFF2-40B4-BE49-F238E27FC236}">
                <a16:creationId xmlns:a16="http://schemas.microsoft.com/office/drawing/2014/main" id="{C0303243-29AA-9591-1CE8-D149F2BA9BB7}"/>
              </a:ext>
            </a:extLst>
          </p:cNvPr>
          <p:cNvPicPr>
            <a:picLocks noChangeAspect="1"/>
          </p:cNvPicPr>
          <p:nvPr/>
        </p:nvPicPr>
        <p:blipFill>
          <a:blip r:embed="rId3"/>
          <a:stretch>
            <a:fillRect/>
          </a:stretch>
        </p:blipFill>
        <p:spPr>
          <a:xfrm>
            <a:off x="3333143" y="5288796"/>
            <a:ext cx="5724360" cy="1013149"/>
          </a:xfrm>
          <a:prstGeom prst="rect">
            <a:avLst/>
          </a:prstGeom>
        </p:spPr>
      </p:pic>
    </p:spTree>
    <p:extLst>
      <p:ext uri="{BB962C8B-B14F-4D97-AF65-F5344CB8AC3E}">
        <p14:creationId xmlns:p14="http://schemas.microsoft.com/office/powerpoint/2010/main" val="121450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DCAE-6A3C-B66A-15DD-7B5B84423C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2302A3-51F0-FE5C-F33D-C4D237ED3FFE}"/>
              </a:ext>
            </a:extLst>
          </p:cNvPr>
          <p:cNvPicPr>
            <a:picLocks noChangeAspect="1"/>
          </p:cNvPicPr>
          <p:nvPr/>
        </p:nvPicPr>
        <p:blipFill>
          <a:blip r:embed="rId2"/>
          <a:stretch>
            <a:fillRect/>
          </a:stretch>
        </p:blipFill>
        <p:spPr>
          <a:xfrm>
            <a:off x="1242335" y="2566867"/>
            <a:ext cx="9707330" cy="1724266"/>
          </a:xfrm>
          <a:prstGeom prst="rect">
            <a:avLst/>
          </a:prstGeom>
        </p:spPr>
      </p:pic>
      <p:pic>
        <p:nvPicPr>
          <p:cNvPr id="5" name="Picture 4">
            <a:extLst>
              <a:ext uri="{FF2B5EF4-FFF2-40B4-BE49-F238E27FC236}">
                <a16:creationId xmlns:a16="http://schemas.microsoft.com/office/drawing/2014/main" id="{32246C52-6487-32ED-CEF3-899D191B2D1F}"/>
              </a:ext>
            </a:extLst>
          </p:cNvPr>
          <p:cNvPicPr>
            <a:picLocks noChangeAspect="1"/>
          </p:cNvPicPr>
          <p:nvPr/>
        </p:nvPicPr>
        <p:blipFill>
          <a:blip r:embed="rId3"/>
          <a:stretch>
            <a:fillRect/>
          </a:stretch>
        </p:blipFill>
        <p:spPr>
          <a:xfrm>
            <a:off x="3023748" y="4829526"/>
            <a:ext cx="4439270" cy="485843"/>
          </a:xfrm>
          <a:prstGeom prst="rect">
            <a:avLst/>
          </a:prstGeom>
        </p:spPr>
      </p:pic>
    </p:spTree>
    <p:extLst>
      <p:ext uri="{BB962C8B-B14F-4D97-AF65-F5344CB8AC3E}">
        <p14:creationId xmlns:p14="http://schemas.microsoft.com/office/powerpoint/2010/main" val="296360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8276" y="2569085"/>
            <a:ext cx="4804520" cy="707886"/>
          </a:xfrm>
          <a:prstGeom prst="rect">
            <a:avLst/>
          </a:prstGeom>
        </p:spPr>
        <p:txBody>
          <a:bodyPr wrap="none">
            <a:spAutoFit/>
          </a:bodyPr>
          <a:lstStyle/>
          <a:p>
            <a:pPr algn="just"/>
            <a:r>
              <a:rPr lang="en-IN" sz="4000" b="1" dirty="0">
                <a:solidFill>
                  <a:srgbClr val="002060"/>
                </a:solidFill>
              </a:rPr>
              <a:t>DATA SUFFICIENCY</a:t>
            </a:r>
            <a:endParaRPr lang="en-IN" sz="4000" dirty="0">
              <a:solidFill>
                <a:srgbClr val="002060"/>
              </a:solidFill>
            </a:endParaRPr>
          </a:p>
        </p:txBody>
      </p:sp>
    </p:spTree>
    <p:extLst>
      <p:ext uri="{BB962C8B-B14F-4D97-AF65-F5344CB8AC3E}">
        <p14:creationId xmlns:p14="http://schemas.microsoft.com/office/powerpoint/2010/main" val="2162079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D6C5A-9B5C-5949-F744-84739235A563}"/>
              </a:ext>
            </a:extLst>
          </p:cNvPr>
          <p:cNvPicPr>
            <a:picLocks noChangeAspect="1"/>
          </p:cNvPicPr>
          <p:nvPr/>
        </p:nvPicPr>
        <p:blipFill>
          <a:blip r:embed="rId2"/>
          <a:stretch>
            <a:fillRect/>
          </a:stretch>
        </p:blipFill>
        <p:spPr>
          <a:xfrm>
            <a:off x="0" y="1925414"/>
            <a:ext cx="12192000" cy="3007172"/>
          </a:xfrm>
          <a:prstGeom prst="rect">
            <a:avLst/>
          </a:prstGeom>
        </p:spPr>
      </p:pic>
    </p:spTree>
    <p:extLst>
      <p:ext uri="{BB962C8B-B14F-4D97-AF65-F5344CB8AC3E}">
        <p14:creationId xmlns:p14="http://schemas.microsoft.com/office/powerpoint/2010/main" val="2579773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43644-9D1C-D476-F4FA-9C499975F7B7}"/>
              </a:ext>
            </a:extLst>
          </p:cNvPr>
          <p:cNvPicPr>
            <a:picLocks noChangeAspect="1"/>
          </p:cNvPicPr>
          <p:nvPr/>
        </p:nvPicPr>
        <p:blipFill>
          <a:blip r:embed="rId2"/>
          <a:stretch>
            <a:fillRect/>
          </a:stretch>
        </p:blipFill>
        <p:spPr>
          <a:xfrm>
            <a:off x="0" y="2036911"/>
            <a:ext cx="12192000" cy="2784177"/>
          </a:xfrm>
          <a:prstGeom prst="rect">
            <a:avLst/>
          </a:prstGeom>
        </p:spPr>
      </p:pic>
      <p:pic>
        <p:nvPicPr>
          <p:cNvPr id="5" name="Picture 4">
            <a:extLst>
              <a:ext uri="{FF2B5EF4-FFF2-40B4-BE49-F238E27FC236}">
                <a16:creationId xmlns:a16="http://schemas.microsoft.com/office/drawing/2014/main" id="{6B659E3C-801C-7856-7D57-0632DF0EBDB9}"/>
              </a:ext>
            </a:extLst>
          </p:cNvPr>
          <p:cNvPicPr>
            <a:picLocks noChangeAspect="1"/>
          </p:cNvPicPr>
          <p:nvPr/>
        </p:nvPicPr>
        <p:blipFill>
          <a:blip r:embed="rId3"/>
          <a:stretch>
            <a:fillRect/>
          </a:stretch>
        </p:blipFill>
        <p:spPr>
          <a:xfrm>
            <a:off x="863024" y="1630476"/>
            <a:ext cx="9028728" cy="583335"/>
          </a:xfrm>
          <a:prstGeom prst="rect">
            <a:avLst/>
          </a:prstGeom>
        </p:spPr>
      </p:pic>
    </p:spTree>
    <p:extLst>
      <p:ext uri="{BB962C8B-B14F-4D97-AF65-F5344CB8AC3E}">
        <p14:creationId xmlns:p14="http://schemas.microsoft.com/office/powerpoint/2010/main" val="4256021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309" y="1450109"/>
            <a:ext cx="11859491" cy="5126181"/>
          </a:xfrm>
        </p:spPr>
        <p:txBody>
          <a:bodyPr>
            <a:normAutofit/>
          </a:bodyPr>
          <a:lstStyle/>
          <a:p>
            <a:pPr marL="0" indent="0">
              <a:buNone/>
            </a:pPr>
            <a:endParaRPr lang="en-US" dirty="0"/>
          </a:p>
          <a:p>
            <a:pPr marL="0" indent="0">
              <a:buNone/>
            </a:pPr>
            <a:r>
              <a:rPr lang="en-US" dirty="0"/>
              <a:t>10) Professor, Author, Children</a:t>
            </a:r>
          </a:p>
          <a:p>
            <a:pPr marL="0" indent="0">
              <a:buNone/>
            </a:pPr>
            <a:r>
              <a:rPr lang="en-US" dirty="0" smtClean="0"/>
              <a:t>A:Professor,B:Author,C:Childern.</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142190" y="2793769"/>
            <a:ext cx="3799263" cy="1344122"/>
          </a:xfrm>
          <a:prstGeom prst="rect">
            <a:avLst/>
          </a:prstGeom>
          <a:noFill/>
          <a:ln>
            <a:noFill/>
          </a:ln>
        </p:spPr>
      </p:pic>
    </p:spTree>
    <p:extLst>
      <p:ext uri="{BB962C8B-B14F-4D97-AF65-F5344CB8AC3E}">
        <p14:creationId xmlns:p14="http://schemas.microsoft.com/office/powerpoint/2010/main" val="3589148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strips(down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strips(down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0D883-C114-2F4A-6095-27EADA49EF53}"/>
              </a:ext>
            </a:extLst>
          </p:cNvPr>
          <p:cNvPicPr>
            <a:picLocks noChangeAspect="1"/>
          </p:cNvPicPr>
          <p:nvPr/>
        </p:nvPicPr>
        <p:blipFill>
          <a:blip r:embed="rId2"/>
          <a:stretch>
            <a:fillRect/>
          </a:stretch>
        </p:blipFill>
        <p:spPr>
          <a:xfrm>
            <a:off x="0" y="1436292"/>
            <a:ext cx="12192000" cy="3985415"/>
          </a:xfrm>
          <a:prstGeom prst="rect">
            <a:avLst/>
          </a:prstGeom>
        </p:spPr>
      </p:pic>
    </p:spTree>
    <p:extLst>
      <p:ext uri="{BB962C8B-B14F-4D97-AF65-F5344CB8AC3E}">
        <p14:creationId xmlns:p14="http://schemas.microsoft.com/office/powerpoint/2010/main" val="280113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956DB-165E-71D3-9AE4-E134EBFF5509}"/>
              </a:ext>
            </a:extLst>
          </p:cNvPr>
          <p:cNvPicPr>
            <a:picLocks noChangeAspect="1"/>
          </p:cNvPicPr>
          <p:nvPr/>
        </p:nvPicPr>
        <p:blipFill>
          <a:blip r:embed="rId2"/>
          <a:stretch>
            <a:fillRect/>
          </a:stretch>
        </p:blipFill>
        <p:spPr>
          <a:xfrm>
            <a:off x="0" y="2092548"/>
            <a:ext cx="12192000" cy="2672904"/>
          </a:xfrm>
          <a:prstGeom prst="rect">
            <a:avLst/>
          </a:prstGeom>
        </p:spPr>
      </p:pic>
      <p:pic>
        <p:nvPicPr>
          <p:cNvPr id="5" name="Picture 4">
            <a:extLst>
              <a:ext uri="{FF2B5EF4-FFF2-40B4-BE49-F238E27FC236}">
                <a16:creationId xmlns:a16="http://schemas.microsoft.com/office/drawing/2014/main" id="{1E5A539B-62BD-EA96-B255-AE364EC2105D}"/>
              </a:ext>
            </a:extLst>
          </p:cNvPr>
          <p:cNvPicPr>
            <a:picLocks noChangeAspect="1"/>
          </p:cNvPicPr>
          <p:nvPr/>
        </p:nvPicPr>
        <p:blipFill>
          <a:blip r:embed="rId3"/>
          <a:stretch>
            <a:fillRect/>
          </a:stretch>
        </p:blipFill>
        <p:spPr>
          <a:xfrm rot="207569">
            <a:off x="1036035" y="1664437"/>
            <a:ext cx="9648007" cy="584522"/>
          </a:xfrm>
          <a:prstGeom prst="rect">
            <a:avLst/>
          </a:prstGeom>
        </p:spPr>
      </p:pic>
      <p:pic>
        <p:nvPicPr>
          <p:cNvPr id="7" name="Picture 6">
            <a:extLst>
              <a:ext uri="{FF2B5EF4-FFF2-40B4-BE49-F238E27FC236}">
                <a16:creationId xmlns:a16="http://schemas.microsoft.com/office/drawing/2014/main" id="{74616025-05BE-7480-D9B3-51259A8F45D3}"/>
              </a:ext>
            </a:extLst>
          </p:cNvPr>
          <p:cNvPicPr>
            <a:picLocks noChangeAspect="1"/>
          </p:cNvPicPr>
          <p:nvPr/>
        </p:nvPicPr>
        <p:blipFill>
          <a:blip r:embed="rId3"/>
          <a:stretch>
            <a:fillRect/>
          </a:stretch>
        </p:blipFill>
        <p:spPr>
          <a:xfrm rot="323491">
            <a:off x="237139" y="4530350"/>
            <a:ext cx="4537276" cy="584522"/>
          </a:xfrm>
          <a:prstGeom prst="rect">
            <a:avLst/>
          </a:prstGeom>
        </p:spPr>
      </p:pic>
    </p:spTree>
    <p:extLst>
      <p:ext uri="{BB962C8B-B14F-4D97-AF65-F5344CB8AC3E}">
        <p14:creationId xmlns:p14="http://schemas.microsoft.com/office/powerpoint/2010/main" val="15594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53C72-3C17-4B63-0D7C-465DA954BBF5}"/>
              </a:ext>
            </a:extLst>
          </p:cNvPr>
          <p:cNvPicPr>
            <a:picLocks noChangeAspect="1"/>
          </p:cNvPicPr>
          <p:nvPr/>
        </p:nvPicPr>
        <p:blipFill>
          <a:blip r:embed="rId2"/>
          <a:stretch>
            <a:fillRect/>
          </a:stretch>
        </p:blipFill>
        <p:spPr>
          <a:xfrm>
            <a:off x="0" y="1994484"/>
            <a:ext cx="12192000" cy="2869032"/>
          </a:xfrm>
          <a:prstGeom prst="rect">
            <a:avLst/>
          </a:prstGeom>
        </p:spPr>
      </p:pic>
      <p:pic>
        <p:nvPicPr>
          <p:cNvPr id="5" name="Picture 4">
            <a:extLst>
              <a:ext uri="{FF2B5EF4-FFF2-40B4-BE49-F238E27FC236}">
                <a16:creationId xmlns:a16="http://schemas.microsoft.com/office/drawing/2014/main" id="{AD839A4A-65A9-295C-1D1A-8CFF34E483A0}"/>
              </a:ext>
            </a:extLst>
          </p:cNvPr>
          <p:cNvPicPr>
            <a:picLocks noChangeAspect="1"/>
          </p:cNvPicPr>
          <p:nvPr/>
        </p:nvPicPr>
        <p:blipFill>
          <a:blip r:embed="rId3"/>
          <a:stretch>
            <a:fillRect/>
          </a:stretch>
        </p:blipFill>
        <p:spPr>
          <a:xfrm rot="283840">
            <a:off x="2592386" y="1673543"/>
            <a:ext cx="8065687" cy="631710"/>
          </a:xfrm>
          <a:prstGeom prst="rect">
            <a:avLst/>
          </a:prstGeom>
        </p:spPr>
      </p:pic>
    </p:spTree>
    <p:extLst>
      <p:ext uri="{BB962C8B-B14F-4D97-AF65-F5344CB8AC3E}">
        <p14:creationId xmlns:p14="http://schemas.microsoft.com/office/powerpoint/2010/main" val="563992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0E1AA-8882-DA51-29D1-17D10BF6448F}"/>
              </a:ext>
            </a:extLst>
          </p:cNvPr>
          <p:cNvPicPr>
            <a:picLocks noChangeAspect="1"/>
          </p:cNvPicPr>
          <p:nvPr/>
        </p:nvPicPr>
        <p:blipFill>
          <a:blip r:embed="rId2"/>
          <a:stretch>
            <a:fillRect/>
          </a:stretch>
        </p:blipFill>
        <p:spPr>
          <a:xfrm>
            <a:off x="329427" y="856395"/>
            <a:ext cx="11328698" cy="1966556"/>
          </a:xfrm>
          <a:prstGeom prst="rect">
            <a:avLst/>
          </a:prstGeom>
        </p:spPr>
      </p:pic>
      <p:pic>
        <p:nvPicPr>
          <p:cNvPr id="7" name="Picture 6">
            <a:extLst>
              <a:ext uri="{FF2B5EF4-FFF2-40B4-BE49-F238E27FC236}">
                <a16:creationId xmlns:a16="http://schemas.microsoft.com/office/drawing/2014/main" id="{D281E3EF-C9C3-33BB-00A8-16BAE3CB8621}"/>
              </a:ext>
            </a:extLst>
          </p:cNvPr>
          <p:cNvPicPr>
            <a:picLocks noChangeAspect="1"/>
          </p:cNvPicPr>
          <p:nvPr/>
        </p:nvPicPr>
        <p:blipFill>
          <a:blip r:embed="rId3"/>
          <a:stretch>
            <a:fillRect/>
          </a:stretch>
        </p:blipFill>
        <p:spPr>
          <a:xfrm>
            <a:off x="249011" y="2829112"/>
            <a:ext cx="11328699" cy="3740499"/>
          </a:xfrm>
          <a:prstGeom prst="rect">
            <a:avLst/>
          </a:prstGeom>
        </p:spPr>
      </p:pic>
      <p:sp>
        <p:nvSpPr>
          <p:cNvPr id="2" name="Rectangle 1"/>
          <p:cNvSpPr/>
          <p:nvPr/>
        </p:nvSpPr>
        <p:spPr>
          <a:xfrm>
            <a:off x="4318608" y="480902"/>
            <a:ext cx="4362092" cy="369332"/>
          </a:xfrm>
          <a:prstGeom prst="rect">
            <a:avLst/>
          </a:prstGeom>
        </p:spPr>
        <p:txBody>
          <a:bodyPr wrap="none">
            <a:spAutoFit/>
          </a:bodyPr>
          <a:lstStyle/>
          <a:p>
            <a:r>
              <a:rPr lang="en-IN" b="1" dirty="0" smtClean="0"/>
              <a:t>More problems on DATA </a:t>
            </a:r>
            <a:r>
              <a:rPr lang="en-IN" b="1" dirty="0"/>
              <a:t>SUFFICIENCY</a:t>
            </a:r>
            <a:endParaRPr lang="en-IN" dirty="0"/>
          </a:p>
        </p:txBody>
      </p:sp>
    </p:spTree>
    <p:extLst>
      <p:ext uri="{BB962C8B-B14F-4D97-AF65-F5344CB8AC3E}">
        <p14:creationId xmlns:p14="http://schemas.microsoft.com/office/powerpoint/2010/main" val="190479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CCBA99-3545-0991-5B25-7C20804FB6BD}"/>
              </a:ext>
            </a:extLst>
          </p:cNvPr>
          <p:cNvPicPr>
            <a:picLocks noChangeAspect="1"/>
          </p:cNvPicPr>
          <p:nvPr/>
        </p:nvPicPr>
        <p:blipFill>
          <a:blip r:embed="rId2"/>
          <a:stretch>
            <a:fillRect/>
          </a:stretch>
        </p:blipFill>
        <p:spPr>
          <a:xfrm>
            <a:off x="371080" y="2011680"/>
            <a:ext cx="10826804" cy="3626182"/>
          </a:xfrm>
          <a:prstGeom prst="rect">
            <a:avLst/>
          </a:prstGeom>
        </p:spPr>
      </p:pic>
    </p:spTree>
    <p:extLst>
      <p:ext uri="{BB962C8B-B14F-4D97-AF65-F5344CB8AC3E}">
        <p14:creationId xmlns:p14="http://schemas.microsoft.com/office/powerpoint/2010/main" val="120751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06C3D0-FD34-4556-B488-94FE67827838}"/>
              </a:ext>
            </a:extLst>
          </p:cNvPr>
          <p:cNvPicPr>
            <a:picLocks noChangeAspect="1"/>
          </p:cNvPicPr>
          <p:nvPr/>
        </p:nvPicPr>
        <p:blipFill>
          <a:blip r:embed="rId2"/>
          <a:stretch>
            <a:fillRect/>
          </a:stretch>
        </p:blipFill>
        <p:spPr>
          <a:xfrm>
            <a:off x="1210249" y="1965498"/>
            <a:ext cx="8721541" cy="2493960"/>
          </a:xfrm>
          <a:prstGeom prst="rect">
            <a:avLst/>
          </a:prstGeom>
        </p:spPr>
      </p:pic>
    </p:spTree>
    <p:extLst>
      <p:ext uri="{BB962C8B-B14F-4D97-AF65-F5344CB8AC3E}">
        <p14:creationId xmlns:p14="http://schemas.microsoft.com/office/powerpoint/2010/main" val="412463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A4964-48E3-C254-CAB4-E4331902C14E}"/>
              </a:ext>
            </a:extLst>
          </p:cNvPr>
          <p:cNvPicPr>
            <a:picLocks noChangeAspect="1"/>
          </p:cNvPicPr>
          <p:nvPr/>
        </p:nvPicPr>
        <p:blipFill>
          <a:blip r:embed="rId2"/>
          <a:stretch>
            <a:fillRect/>
          </a:stretch>
        </p:blipFill>
        <p:spPr>
          <a:xfrm>
            <a:off x="1657207" y="1846675"/>
            <a:ext cx="8977967" cy="2570579"/>
          </a:xfrm>
          <a:prstGeom prst="rect">
            <a:avLst/>
          </a:prstGeom>
        </p:spPr>
      </p:pic>
      <p:sp>
        <p:nvSpPr>
          <p:cNvPr id="8" name="TextBox 7">
            <a:extLst>
              <a:ext uri="{FF2B5EF4-FFF2-40B4-BE49-F238E27FC236}">
                <a16:creationId xmlns:a16="http://schemas.microsoft.com/office/drawing/2014/main" id="{B9C9E8EB-4972-B031-EAD0-FD13B4244196}"/>
              </a:ext>
            </a:extLst>
          </p:cNvPr>
          <p:cNvSpPr txBox="1"/>
          <p:nvPr/>
        </p:nvSpPr>
        <p:spPr>
          <a:xfrm>
            <a:off x="718023" y="4660589"/>
            <a:ext cx="11295080" cy="369332"/>
          </a:xfrm>
          <a:prstGeom prst="rect">
            <a:avLst/>
          </a:prstGeom>
          <a:noFill/>
        </p:spPr>
        <p:txBody>
          <a:bodyPr wrap="none" rtlCol="0">
            <a:spAutoFit/>
          </a:bodyPr>
          <a:lstStyle/>
          <a:p>
            <a:r>
              <a:rPr lang="en-IN" dirty="0"/>
              <a:t>d) The given data in both the statements I and II together are not sufficient to answer the questions.</a:t>
            </a:r>
          </a:p>
        </p:txBody>
      </p:sp>
    </p:spTree>
    <p:extLst>
      <p:ext uri="{BB962C8B-B14F-4D97-AF65-F5344CB8AC3E}">
        <p14:creationId xmlns:p14="http://schemas.microsoft.com/office/powerpoint/2010/main" val="184204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B49B6B-55D8-5819-B370-419352B3ACEB}"/>
              </a:ext>
            </a:extLst>
          </p:cNvPr>
          <p:cNvPicPr>
            <a:picLocks noChangeAspect="1"/>
          </p:cNvPicPr>
          <p:nvPr/>
        </p:nvPicPr>
        <p:blipFill>
          <a:blip r:embed="rId2"/>
          <a:stretch>
            <a:fillRect/>
          </a:stretch>
        </p:blipFill>
        <p:spPr>
          <a:xfrm>
            <a:off x="1069146" y="2412757"/>
            <a:ext cx="9580098" cy="2595341"/>
          </a:xfrm>
          <a:prstGeom prst="rect">
            <a:avLst/>
          </a:prstGeom>
        </p:spPr>
      </p:pic>
    </p:spTree>
    <p:extLst>
      <p:ext uri="{BB962C8B-B14F-4D97-AF65-F5344CB8AC3E}">
        <p14:creationId xmlns:p14="http://schemas.microsoft.com/office/powerpoint/2010/main" val="16747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A1294-4EEA-8F93-54E0-C94A7B3040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296A297-477A-DEA1-D78A-22328AD5E4F1}"/>
              </a:ext>
            </a:extLst>
          </p:cNvPr>
          <p:cNvPicPr>
            <a:picLocks noChangeAspect="1"/>
          </p:cNvPicPr>
          <p:nvPr/>
        </p:nvPicPr>
        <p:blipFill>
          <a:blip r:embed="rId2"/>
          <a:stretch>
            <a:fillRect/>
          </a:stretch>
        </p:blipFill>
        <p:spPr>
          <a:xfrm>
            <a:off x="1039302" y="2136213"/>
            <a:ext cx="9919429" cy="1829055"/>
          </a:xfrm>
          <a:prstGeom prst="rect">
            <a:avLst/>
          </a:prstGeom>
        </p:spPr>
      </p:pic>
      <p:sp>
        <p:nvSpPr>
          <p:cNvPr id="8" name="TextBox 7">
            <a:extLst>
              <a:ext uri="{FF2B5EF4-FFF2-40B4-BE49-F238E27FC236}">
                <a16:creationId xmlns:a16="http://schemas.microsoft.com/office/drawing/2014/main" id="{C8D7F328-ED34-8C09-267E-5DCEA2415121}"/>
              </a:ext>
            </a:extLst>
          </p:cNvPr>
          <p:cNvSpPr txBox="1"/>
          <p:nvPr/>
        </p:nvSpPr>
        <p:spPr>
          <a:xfrm>
            <a:off x="448460" y="4213654"/>
            <a:ext cx="11295080" cy="369332"/>
          </a:xfrm>
          <a:prstGeom prst="rect">
            <a:avLst/>
          </a:prstGeom>
          <a:noFill/>
        </p:spPr>
        <p:txBody>
          <a:bodyPr wrap="none" rtlCol="0">
            <a:spAutoFit/>
          </a:bodyPr>
          <a:lstStyle/>
          <a:p>
            <a:r>
              <a:rPr lang="en-IN" dirty="0"/>
              <a:t>d) The given data in both the statements I and II together are not sufficient to answer the questions.</a:t>
            </a:r>
          </a:p>
        </p:txBody>
      </p:sp>
    </p:spTree>
    <p:extLst>
      <p:ext uri="{BB962C8B-B14F-4D97-AF65-F5344CB8AC3E}">
        <p14:creationId xmlns:p14="http://schemas.microsoft.com/office/powerpoint/2010/main" val="291182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81C8BD-7E28-7666-415E-8F0D30090D1E}"/>
              </a:ext>
            </a:extLst>
          </p:cNvPr>
          <p:cNvPicPr>
            <a:picLocks noChangeAspect="1"/>
          </p:cNvPicPr>
          <p:nvPr/>
        </p:nvPicPr>
        <p:blipFill>
          <a:blip r:embed="rId2"/>
          <a:stretch>
            <a:fillRect/>
          </a:stretch>
        </p:blipFill>
        <p:spPr>
          <a:xfrm>
            <a:off x="1340852" y="2433446"/>
            <a:ext cx="9505339" cy="2335502"/>
          </a:xfrm>
          <a:prstGeom prst="rect">
            <a:avLst/>
          </a:prstGeom>
        </p:spPr>
      </p:pic>
    </p:spTree>
    <p:extLst>
      <p:ext uri="{BB962C8B-B14F-4D97-AF65-F5344CB8AC3E}">
        <p14:creationId xmlns:p14="http://schemas.microsoft.com/office/powerpoint/2010/main" val="368001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85682"/>
            <a:ext cx="8610600" cy="1293028"/>
          </a:xfrm>
        </p:spPr>
        <p:txBody>
          <a:bodyPr/>
          <a:lstStyle/>
          <a:p>
            <a:r>
              <a:rPr lang="en-US" dirty="0"/>
              <a:t>Problem:</a:t>
            </a:r>
            <a:br>
              <a:rPr lang="en-US" dirty="0"/>
            </a:br>
            <a:endParaRPr lang="en-US" dirty="0"/>
          </a:p>
        </p:txBody>
      </p:sp>
      <p:sp>
        <p:nvSpPr>
          <p:cNvPr id="4" name="Content Placeholder 3"/>
          <p:cNvSpPr>
            <a:spLocks noGrp="1"/>
          </p:cNvSpPr>
          <p:nvPr>
            <p:ph idx="1"/>
          </p:nvPr>
        </p:nvSpPr>
        <p:spPr>
          <a:xfrm>
            <a:off x="240145" y="1551709"/>
            <a:ext cx="11767128" cy="5126181"/>
          </a:xfrm>
        </p:spPr>
        <p:txBody>
          <a:bodyPr/>
          <a:lstStyle/>
          <a:p>
            <a:pPr marL="0" indent="0">
              <a:buNone/>
            </a:pPr>
            <a:r>
              <a:rPr lang="en-US" dirty="0"/>
              <a:t>A)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lvl="0" indent="0">
              <a:buNone/>
            </a:pPr>
            <a:r>
              <a:rPr lang="en-US" dirty="0"/>
              <a:t>1) Vegetables, Potato, Cabbage</a:t>
            </a:r>
          </a:p>
          <a:p>
            <a:pPr marL="0" indent="0">
              <a:buNone/>
            </a:pPr>
            <a:r>
              <a:rPr lang="en-US" dirty="0"/>
              <a:t>Sol) b</a:t>
            </a:r>
          </a:p>
          <a:p>
            <a:pPr marL="0" lvl="0" indent="0">
              <a:buNone/>
            </a:pPr>
            <a:r>
              <a:rPr lang="en-US" dirty="0"/>
              <a:t>2) Table, Chair, Furniture</a:t>
            </a:r>
          </a:p>
          <a:p>
            <a:pPr marL="0" indent="0">
              <a:buNone/>
            </a:pPr>
            <a:r>
              <a:rPr lang="en-US" dirty="0"/>
              <a:t>Sol) b</a:t>
            </a:r>
          </a:p>
          <a:p>
            <a:pPr marL="0" lvl="0" indent="0">
              <a:buNone/>
            </a:pPr>
            <a:r>
              <a:rPr lang="en-US" dirty="0"/>
              <a:t>3) Week, Day, Year</a:t>
            </a:r>
          </a:p>
          <a:p>
            <a:pPr marL="0" indent="0">
              <a:buNone/>
            </a:pPr>
            <a:r>
              <a:rPr lang="en-US" dirty="0"/>
              <a:t>Sol) a</a:t>
            </a:r>
          </a:p>
          <a:p>
            <a:pPr marL="0" indent="0">
              <a:buNone/>
            </a:pPr>
            <a:endParaRPr lang="en-US" dirty="0"/>
          </a:p>
          <a:p>
            <a:pPr marL="0" indent="0">
              <a:buNone/>
            </a:pP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283855" y="1551709"/>
            <a:ext cx="7890972" cy="2159000"/>
          </a:xfrm>
          <a:prstGeom prst="rect">
            <a:avLst/>
          </a:prstGeom>
          <a:noFill/>
          <a:ln>
            <a:noFill/>
          </a:ln>
        </p:spPr>
      </p:pic>
    </p:spTree>
    <p:extLst>
      <p:ext uri="{BB962C8B-B14F-4D97-AF65-F5344CB8AC3E}">
        <p14:creationId xmlns:p14="http://schemas.microsoft.com/office/powerpoint/2010/main" val="14973857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 calcmode="lin" valueType="num">
                                      <p:cBhvr>
                                        <p:cTn id="18"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20"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21" dur="1000"/>
                                        <p:tgtEl>
                                          <p:spTgt spid="4">
                                            <p:txEl>
                                              <p:pRg st="6" end="6"/>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 calcmode="lin" valueType="num">
                                      <p:cBhvr>
                                        <p:cTn id="24"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7" end="7"/>
                                            </p:txEl>
                                          </p:spTgt>
                                        </p:tgtEl>
                                        <p:attrNameLst>
                                          <p:attrName>ppt_h</p:attrName>
                                        </p:attrNameLst>
                                      </p:cBhvr>
                                      <p:tavLst>
                                        <p:tav tm="0">
                                          <p:val>
                                            <p:fltVal val="0"/>
                                          </p:val>
                                        </p:tav>
                                        <p:tav tm="100000">
                                          <p:val>
                                            <p:strVal val="#ppt_h"/>
                                          </p:val>
                                        </p:tav>
                                      </p:tavLst>
                                    </p:anim>
                                    <p:anim calcmode="lin" valueType="num">
                                      <p:cBhvr>
                                        <p:cTn id="26" dur="1000" fill="hold"/>
                                        <p:tgtEl>
                                          <p:spTgt spid="4">
                                            <p:txEl>
                                              <p:pRg st="7" end="7"/>
                                            </p:txEl>
                                          </p:spTgt>
                                        </p:tgtEl>
                                        <p:attrNameLst>
                                          <p:attrName>style.rotation</p:attrName>
                                        </p:attrNameLst>
                                      </p:cBhvr>
                                      <p:tavLst>
                                        <p:tav tm="0">
                                          <p:val>
                                            <p:fltVal val="90"/>
                                          </p:val>
                                        </p:tav>
                                        <p:tav tm="100000">
                                          <p:val>
                                            <p:fltVal val="0"/>
                                          </p:val>
                                        </p:tav>
                                      </p:tavLst>
                                    </p:anim>
                                    <p:animEffect transition="in" filter="fade">
                                      <p:cBhvr>
                                        <p:cTn id="27" dur="1000"/>
                                        <p:tgtEl>
                                          <p:spTgt spid="4">
                                            <p:txEl>
                                              <p:pRg st="7" end="7"/>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 calcmode="lin" valueType="num">
                                      <p:cBhvr>
                                        <p:cTn id="30" dur="1000" fill="hold"/>
                                        <p:tgtEl>
                                          <p:spTgt spid="4">
                                            <p:txEl>
                                              <p:pRg st="8" end="8"/>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8" end="8"/>
                                            </p:txEl>
                                          </p:spTgt>
                                        </p:tgtEl>
                                        <p:attrNameLst>
                                          <p:attrName>ppt_h</p:attrName>
                                        </p:attrNameLst>
                                      </p:cBhvr>
                                      <p:tavLst>
                                        <p:tav tm="0">
                                          <p:val>
                                            <p:fltVal val="0"/>
                                          </p:val>
                                        </p:tav>
                                        <p:tav tm="100000">
                                          <p:val>
                                            <p:strVal val="#ppt_h"/>
                                          </p:val>
                                        </p:tav>
                                      </p:tavLst>
                                    </p:anim>
                                    <p:anim calcmode="lin" valueType="num">
                                      <p:cBhvr>
                                        <p:cTn id="32" dur="1000" fill="hold"/>
                                        <p:tgtEl>
                                          <p:spTgt spid="4">
                                            <p:txEl>
                                              <p:pRg st="8" end="8"/>
                                            </p:txEl>
                                          </p:spTgt>
                                        </p:tgtEl>
                                        <p:attrNameLst>
                                          <p:attrName>style.rotation</p:attrName>
                                        </p:attrNameLst>
                                      </p:cBhvr>
                                      <p:tavLst>
                                        <p:tav tm="0">
                                          <p:val>
                                            <p:fltVal val="90"/>
                                          </p:val>
                                        </p:tav>
                                        <p:tav tm="100000">
                                          <p:val>
                                            <p:fltVal val="0"/>
                                          </p:val>
                                        </p:tav>
                                      </p:tavLst>
                                    </p:anim>
                                    <p:animEffect transition="in" filter="fade">
                                      <p:cBhvr>
                                        <p:cTn id="33" dur="1000"/>
                                        <p:tgtEl>
                                          <p:spTgt spid="4">
                                            <p:txEl>
                                              <p:pRg st="8" end="8"/>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 calcmode="lin" valueType="num">
                                      <p:cBhvr>
                                        <p:cTn id="36" dur="1000" fill="hold"/>
                                        <p:tgtEl>
                                          <p:spTgt spid="4">
                                            <p:txEl>
                                              <p:pRg st="9" end="9"/>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9" end="9"/>
                                            </p:txEl>
                                          </p:spTgt>
                                        </p:tgtEl>
                                        <p:attrNameLst>
                                          <p:attrName>ppt_h</p:attrName>
                                        </p:attrNameLst>
                                      </p:cBhvr>
                                      <p:tavLst>
                                        <p:tav tm="0">
                                          <p:val>
                                            <p:fltVal val="0"/>
                                          </p:val>
                                        </p:tav>
                                        <p:tav tm="100000">
                                          <p:val>
                                            <p:strVal val="#ppt_h"/>
                                          </p:val>
                                        </p:tav>
                                      </p:tavLst>
                                    </p:anim>
                                    <p:anim calcmode="lin" valueType="num">
                                      <p:cBhvr>
                                        <p:cTn id="38" dur="1000" fill="hold"/>
                                        <p:tgtEl>
                                          <p:spTgt spid="4">
                                            <p:txEl>
                                              <p:pRg st="9" end="9"/>
                                            </p:txEl>
                                          </p:spTgt>
                                        </p:tgtEl>
                                        <p:attrNameLst>
                                          <p:attrName>style.rotation</p:attrName>
                                        </p:attrNameLst>
                                      </p:cBhvr>
                                      <p:tavLst>
                                        <p:tav tm="0">
                                          <p:val>
                                            <p:fltVal val="90"/>
                                          </p:val>
                                        </p:tav>
                                        <p:tav tm="100000">
                                          <p:val>
                                            <p:fltVal val="0"/>
                                          </p:val>
                                        </p:tav>
                                      </p:tavLst>
                                    </p:anim>
                                    <p:animEffect transition="in" filter="fade">
                                      <p:cBhvr>
                                        <p:cTn id="39" dur="1000"/>
                                        <p:tgtEl>
                                          <p:spTgt spid="4">
                                            <p:txEl>
                                              <p:pRg st="9" end="9"/>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 calcmode="lin" valueType="num">
                                      <p:cBhvr>
                                        <p:cTn id="42" dur="10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43" dur="1000" fill="hold"/>
                                        <p:tgtEl>
                                          <p:spTgt spid="4">
                                            <p:txEl>
                                              <p:pRg st="10" end="10"/>
                                            </p:txEl>
                                          </p:spTgt>
                                        </p:tgtEl>
                                        <p:attrNameLst>
                                          <p:attrName>ppt_h</p:attrName>
                                        </p:attrNameLst>
                                      </p:cBhvr>
                                      <p:tavLst>
                                        <p:tav tm="0">
                                          <p:val>
                                            <p:fltVal val="0"/>
                                          </p:val>
                                        </p:tav>
                                        <p:tav tm="100000">
                                          <p:val>
                                            <p:strVal val="#ppt_h"/>
                                          </p:val>
                                        </p:tav>
                                      </p:tavLst>
                                    </p:anim>
                                    <p:anim calcmode="lin" valueType="num">
                                      <p:cBhvr>
                                        <p:cTn id="44" dur="1000" fill="hold"/>
                                        <p:tgtEl>
                                          <p:spTgt spid="4">
                                            <p:txEl>
                                              <p:pRg st="10" end="10"/>
                                            </p:txEl>
                                          </p:spTgt>
                                        </p:tgtEl>
                                        <p:attrNameLst>
                                          <p:attrName>style.rotation</p:attrName>
                                        </p:attrNameLst>
                                      </p:cBhvr>
                                      <p:tavLst>
                                        <p:tav tm="0">
                                          <p:val>
                                            <p:fltVal val="90"/>
                                          </p:val>
                                        </p:tav>
                                        <p:tav tm="100000">
                                          <p:val>
                                            <p:fltVal val="0"/>
                                          </p:val>
                                        </p:tav>
                                      </p:tavLst>
                                    </p:anim>
                                    <p:animEffect transition="in" filter="fade">
                                      <p:cBhvr>
                                        <p:cTn id="45" dur="1000"/>
                                        <p:tgtEl>
                                          <p:spTgt spid="4">
                                            <p:txEl>
                                              <p:pRg st="10" end="10"/>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 calcmode="lin" valueType="num">
                                      <p:cBhvr>
                                        <p:cTn id="48" dur="1000" fill="hold"/>
                                        <p:tgtEl>
                                          <p:spTgt spid="4">
                                            <p:txEl>
                                              <p:pRg st="11" end="11"/>
                                            </p:txEl>
                                          </p:spTgt>
                                        </p:tgtEl>
                                        <p:attrNameLst>
                                          <p:attrName>ppt_w</p:attrName>
                                        </p:attrNameLst>
                                      </p:cBhvr>
                                      <p:tavLst>
                                        <p:tav tm="0">
                                          <p:val>
                                            <p:fltVal val="0"/>
                                          </p:val>
                                        </p:tav>
                                        <p:tav tm="100000">
                                          <p:val>
                                            <p:strVal val="#ppt_w"/>
                                          </p:val>
                                        </p:tav>
                                      </p:tavLst>
                                    </p:anim>
                                    <p:anim calcmode="lin" valueType="num">
                                      <p:cBhvr>
                                        <p:cTn id="49" dur="1000" fill="hold"/>
                                        <p:tgtEl>
                                          <p:spTgt spid="4">
                                            <p:txEl>
                                              <p:pRg st="11" end="11"/>
                                            </p:txEl>
                                          </p:spTgt>
                                        </p:tgtEl>
                                        <p:attrNameLst>
                                          <p:attrName>ppt_h</p:attrName>
                                        </p:attrNameLst>
                                      </p:cBhvr>
                                      <p:tavLst>
                                        <p:tav tm="0">
                                          <p:val>
                                            <p:fltVal val="0"/>
                                          </p:val>
                                        </p:tav>
                                        <p:tav tm="100000">
                                          <p:val>
                                            <p:strVal val="#ppt_h"/>
                                          </p:val>
                                        </p:tav>
                                      </p:tavLst>
                                    </p:anim>
                                    <p:anim calcmode="lin" valueType="num">
                                      <p:cBhvr>
                                        <p:cTn id="50" dur="1000" fill="hold"/>
                                        <p:tgtEl>
                                          <p:spTgt spid="4">
                                            <p:txEl>
                                              <p:pRg st="11" end="11"/>
                                            </p:txEl>
                                          </p:spTgt>
                                        </p:tgtEl>
                                        <p:attrNameLst>
                                          <p:attrName>style.rotation</p:attrName>
                                        </p:attrNameLst>
                                      </p:cBhvr>
                                      <p:tavLst>
                                        <p:tav tm="0">
                                          <p:val>
                                            <p:fltVal val="90"/>
                                          </p:val>
                                        </p:tav>
                                        <p:tav tm="100000">
                                          <p:val>
                                            <p:fltVal val="0"/>
                                          </p:val>
                                        </p:tav>
                                      </p:tavLst>
                                    </p:anim>
                                    <p:animEffect transition="in" filter="fade">
                                      <p:cBhvr>
                                        <p:cTn id="51" dur="10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4BB8A-A8B9-662F-C73E-071197A0AA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EAF20ED-A90F-FF82-B087-4A98BACDA7A4}"/>
              </a:ext>
            </a:extLst>
          </p:cNvPr>
          <p:cNvPicPr>
            <a:picLocks noChangeAspect="1"/>
          </p:cNvPicPr>
          <p:nvPr/>
        </p:nvPicPr>
        <p:blipFill>
          <a:blip r:embed="rId2"/>
          <a:stretch>
            <a:fillRect/>
          </a:stretch>
        </p:blipFill>
        <p:spPr>
          <a:xfrm>
            <a:off x="1223889" y="2009038"/>
            <a:ext cx="9101797" cy="2000253"/>
          </a:xfrm>
          <a:prstGeom prst="rect">
            <a:avLst/>
          </a:prstGeom>
        </p:spPr>
      </p:pic>
      <p:sp>
        <p:nvSpPr>
          <p:cNvPr id="6" name="TextBox 5">
            <a:extLst>
              <a:ext uri="{FF2B5EF4-FFF2-40B4-BE49-F238E27FC236}">
                <a16:creationId xmlns:a16="http://schemas.microsoft.com/office/drawing/2014/main" id="{E0040D22-73CA-CA2A-3857-97EC6EA45359}"/>
              </a:ext>
            </a:extLst>
          </p:cNvPr>
          <p:cNvSpPr txBox="1"/>
          <p:nvPr/>
        </p:nvSpPr>
        <p:spPr>
          <a:xfrm>
            <a:off x="448460" y="4213654"/>
            <a:ext cx="10209846" cy="369332"/>
          </a:xfrm>
          <a:prstGeom prst="rect">
            <a:avLst/>
          </a:prstGeom>
          <a:noFill/>
        </p:spPr>
        <p:txBody>
          <a:bodyPr wrap="none" rtlCol="0">
            <a:spAutoFit/>
          </a:bodyPr>
          <a:lstStyle/>
          <a:p>
            <a:r>
              <a:rPr lang="en-IN" dirty="0"/>
              <a:t>d) The given data in statement    I alone or   II  alone are sufficient to answer the questions.</a:t>
            </a:r>
          </a:p>
        </p:txBody>
      </p:sp>
    </p:spTree>
    <p:extLst>
      <p:ext uri="{BB962C8B-B14F-4D97-AF65-F5344CB8AC3E}">
        <p14:creationId xmlns:p14="http://schemas.microsoft.com/office/powerpoint/2010/main" val="232908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67FB7A-5336-F4C1-52CE-19A388806C8E}"/>
              </a:ext>
            </a:extLst>
          </p:cNvPr>
          <p:cNvPicPr>
            <a:picLocks noChangeAspect="1"/>
          </p:cNvPicPr>
          <p:nvPr/>
        </p:nvPicPr>
        <p:blipFill>
          <a:blip r:embed="rId2"/>
          <a:stretch>
            <a:fillRect/>
          </a:stretch>
        </p:blipFill>
        <p:spPr>
          <a:xfrm>
            <a:off x="998806" y="2175380"/>
            <a:ext cx="9340948" cy="2846786"/>
          </a:xfrm>
          <a:prstGeom prst="rect">
            <a:avLst/>
          </a:prstGeom>
        </p:spPr>
      </p:pic>
    </p:spTree>
    <p:extLst>
      <p:ext uri="{BB962C8B-B14F-4D97-AF65-F5344CB8AC3E}">
        <p14:creationId xmlns:p14="http://schemas.microsoft.com/office/powerpoint/2010/main" val="144610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97A6F-8318-6C83-66AA-76DC370A5A1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1A52541-8CE7-CDC4-164D-6A40B0D9AD9F}"/>
              </a:ext>
            </a:extLst>
          </p:cNvPr>
          <p:cNvPicPr>
            <a:picLocks noChangeAspect="1"/>
          </p:cNvPicPr>
          <p:nvPr/>
        </p:nvPicPr>
        <p:blipFill>
          <a:blip r:embed="rId2"/>
          <a:stretch>
            <a:fillRect/>
          </a:stretch>
        </p:blipFill>
        <p:spPr>
          <a:xfrm>
            <a:off x="1010368" y="2749644"/>
            <a:ext cx="9793620" cy="2953162"/>
          </a:xfrm>
          <a:prstGeom prst="rect">
            <a:avLst/>
          </a:prstGeom>
        </p:spPr>
      </p:pic>
      <p:sp>
        <p:nvSpPr>
          <p:cNvPr id="4" name="TextBox 3">
            <a:extLst>
              <a:ext uri="{FF2B5EF4-FFF2-40B4-BE49-F238E27FC236}">
                <a16:creationId xmlns:a16="http://schemas.microsoft.com/office/drawing/2014/main" id="{E0040D22-73CA-CA2A-3857-97EC6EA45359}"/>
              </a:ext>
            </a:extLst>
          </p:cNvPr>
          <p:cNvSpPr txBox="1"/>
          <p:nvPr/>
        </p:nvSpPr>
        <p:spPr>
          <a:xfrm>
            <a:off x="802255" y="6225334"/>
            <a:ext cx="10209846" cy="369332"/>
          </a:xfrm>
          <a:prstGeom prst="rect">
            <a:avLst/>
          </a:prstGeom>
          <a:noFill/>
        </p:spPr>
        <p:txBody>
          <a:bodyPr wrap="none" rtlCol="0">
            <a:spAutoFit/>
          </a:bodyPr>
          <a:lstStyle/>
          <a:p>
            <a:r>
              <a:rPr lang="en-IN" dirty="0"/>
              <a:t>d) The given data in statement    I alone or   II  alone are sufficient to answer the questions.</a:t>
            </a:r>
          </a:p>
        </p:txBody>
      </p:sp>
    </p:spTree>
    <p:extLst>
      <p:ext uri="{BB962C8B-B14F-4D97-AF65-F5344CB8AC3E}">
        <p14:creationId xmlns:p14="http://schemas.microsoft.com/office/powerpoint/2010/main" val="29406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4EA7-A2D3-6D9C-8398-FEB19836E2C1}"/>
              </a:ext>
            </a:extLst>
          </p:cNvPr>
          <p:cNvPicPr>
            <a:picLocks noChangeAspect="1"/>
          </p:cNvPicPr>
          <p:nvPr/>
        </p:nvPicPr>
        <p:blipFill>
          <a:blip r:embed="rId2"/>
          <a:stretch>
            <a:fillRect/>
          </a:stretch>
        </p:blipFill>
        <p:spPr>
          <a:xfrm>
            <a:off x="928761" y="1617785"/>
            <a:ext cx="9354722" cy="3151163"/>
          </a:xfrm>
          <a:prstGeom prst="rect">
            <a:avLst/>
          </a:prstGeom>
        </p:spPr>
      </p:pic>
    </p:spTree>
    <p:extLst>
      <p:ext uri="{BB962C8B-B14F-4D97-AF65-F5344CB8AC3E}">
        <p14:creationId xmlns:p14="http://schemas.microsoft.com/office/powerpoint/2010/main" val="24597094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24376C-7C66-1AFC-426D-5E26E39A6FA7}"/>
              </a:ext>
            </a:extLst>
          </p:cNvPr>
          <p:cNvPicPr>
            <a:picLocks noChangeAspect="1"/>
          </p:cNvPicPr>
          <p:nvPr/>
        </p:nvPicPr>
        <p:blipFill>
          <a:blip r:embed="rId2"/>
          <a:stretch>
            <a:fillRect/>
          </a:stretch>
        </p:blipFill>
        <p:spPr>
          <a:xfrm>
            <a:off x="1702484" y="2370460"/>
            <a:ext cx="8187104" cy="2476846"/>
          </a:xfrm>
          <a:prstGeom prst="rect">
            <a:avLst/>
          </a:prstGeom>
        </p:spPr>
      </p:pic>
      <p:sp>
        <p:nvSpPr>
          <p:cNvPr id="6" name="TextBox 5">
            <a:extLst>
              <a:ext uri="{FF2B5EF4-FFF2-40B4-BE49-F238E27FC236}">
                <a16:creationId xmlns:a16="http://schemas.microsoft.com/office/drawing/2014/main" id="{59408990-76DB-4C04-2F70-4EF8EC2C3973}"/>
              </a:ext>
            </a:extLst>
          </p:cNvPr>
          <p:cNvSpPr txBox="1"/>
          <p:nvPr/>
        </p:nvSpPr>
        <p:spPr>
          <a:xfrm>
            <a:off x="361962" y="5876588"/>
            <a:ext cx="10548080" cy="369332"/>
          </a:xfrm>
          <a:prstGeom prst="rect">
            <a:avLst/>
          </a:prstGeom>
          <a:noFill/>
        </p:spPr>
        <p:txBody>
          <a:bodyPr wrap="none" rtlCol="0">
            <a:spAutoFit/>
          </a:bodyPr>
          <a:lstStyle/>
          <a:p>
            <a:r>
              <a:rPr lang="en-IN" dirty="0"/>
              <a:t>e)If  the  data in both statements    I and    II  together are necessary to answer the questions.</a:t>
            </a:r>
          </a:p>
        </p:txBody>
      </p:sp>
    </p:spTree>
    <p:extLst>
      <p:ext uri="{BB962C8B-B14F-4D97-AF65-F5344CB8AC3E}">
        <p14:creationId xmlns:p14="http://schemas.microsoft.com/office/powerpoint/2010/main" val="3509765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8E7B5-C08F-EA79-9BE4-B58E6CF343C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7F6EE51-EB81-5ABE-77FC-D6D3F3DD4F91}"/>
              </a:ext>
            </a:extLst>
          </p:cNvPr>
          <p:cNvPicPr>
            <a:picLocks noChangeAspect="1"/>
          </p:cNvPicPr>
          <p:nvPr/>
        </p:nvPicPr>
        <p:blipFill>
          <a:blip r:embed="rId2"/>
          <a:stretch>
            <a:fillRect/>
          </a:stretch>
        </p:blipFill>
        <p:spPr>
          <a:xfrm>
            <a:off x="1467357" y="1528488"/>
            <a:ext cx="9139683" cy="2095792"/>
          </a:xfrm>
          <a:prstGeom prst="rect">
            <a:avLst/>
          </a:prstGeom>
        </p:spPr>
      </p:pic>
      <p:sp>
        <p:nvSpPr>
          <p:cNvPr id="7" name="TextBox 6">
            <a:extLst>
              <a:ext uri="{FF2B5EF4-FFF2-40B4-BE49-F238E27FC236}">
                <a16:creationId xmlns:a16="http://schemas.microsoft.com/office/drawing/2014/main" id="{4B806136-B0EA-76DE-1362-62932AD3EC2A}"/>
              </a:ext>
            </a:extLst>
          </p:cNvPr>
          <p:cNvSpPr txBox="1"/>
          <p:nvPr/>
        </p:nvSpPr>
        <p:spPr>
          <a:xfrm>
            <a:off x="2555160" y="4307374"/>
            <a:ext cx="7263527" cy="646331"/>
          </a:xfrm>
          <a:prstGeom prst="rect">
            <a:avLst/>
          </a:prstGeom>
          <a:noFill/>
        </p:spPr>
        <p:txBody>
          <a:bodyPr wrap="none" rtlCol="0">
            <a:spAutoFit/>
          </a:bodyPr>
          <a:lstStyle/>
          <a:p>
            <a:r>
              <a:rPr lang="en-IN" dirty="0"/>
              <a:t>c)If the data either in statement alone I or in statement II alone </a:t>
            </a:r>
          </a:p>
          <a:p>
            <a:r>
              <a:rPr lang="en-IN" dirty="0"/>
              <a:t>are sufficient  to answer the question</a:t>
            </a:r>
          </a:p>
        </p:txBody>
      </p:sp>
    </p:spTree>
    <p:extLst>
      <p:ext uri="{BB962C8B-B14F-4D97-AF65-F5344CB8AC3E}">
        <p14:creationId xmlns:p14="http://schemas.microsoft.com/office/powerpoint/2010/main" val="8183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E281B9-5ABD-078F-78A3-7B5C2CC5BEC3}"/>
              </a:ext>
            </a:extLst>
          </p:cNvPr>
          <p:cNvPicPr>
            <a:picLocks noChangeAspect="1"/>
          </p:cNvPicPr>
          <p:nvPr/>
        </p:nvPicPr>
        <p:blipFill>
          <a:blip r:embed="rId2"/>
          <a:stretch>
            <a:fillRect/>
          </a:stretch>
        </p:blipFill>
        <p:spPr>
          <a:xfrm>
            <a:off x="501461" y="1695103"/>
            <a:ext cx="10943962" cy="3636552"/>
          </a:xfrm>
          <a:prstGeom prst="rect">
            <a:avLst/>
          </a:prstGeom>
        </p:spPr>
      </p:pic>
    </p:spTree>
    <p:extLst>
      <p:ext uri="{BB962C8B-B14F-4D97-AF65-F5344CB8AC3E}">
        <p14:creationId xmlns:p14="http://schemas.microsoft.com/office/powerpoint/2010/main" val="40773863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4675E-7183-5578-BD0B-519B362075D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8E81E6-0B82-F8BB-BF9E-98AB74E1F4F9}"/>
              </a:ext>
            </a:extLst>
          </p:cNvPr>
          <p:cNvPicPr>
            <a:picLocks noChangeAspect="1"/>
          </p:cNvPicPr>
          <p:nvPr/>
        </p:nvPicPr>
        <p:blipFill>
          <a:blip r:embed="rId2"/>
          <a:stretch>
            <a:fillRect/>
          </a:stretch>
        </p:blipFill>
        <p:spPr>
          <a:xfrm>
            <a:off x="562708" y="1758462"/>
            <a:ext cx="9777046" cy="3017428"/>
          </a:xfrm>
          <a:prstGeom prst="rect">
            <a:avLst/>
          </a:prstGeom>
        </p:spPr>
      </p:pic>
      <p:sp>
        <p:nvSpPr>
          <p:cNvPr id="6" name="TextBox 5">
            <a:extLst>
              <a:ext uri="{FF2B5EF4-FFF2-40B4-BE49-F238E27FC236}">
                <a16:creationId xmlns:a16="http://schemas.microsoft.com/office/drawing/2014/main" id="{84AA14CE-72DC-1943-A143-A9A5AC30FC48}"/>
              </a:ext>
            </a:extLst>
          </p:cNvPr>
          <p:cNvSpPr txBox="1"/>
          <p:nvPr/>
        </p:nvSpPr>
        <p:spPr>
          <a:xfrm>
            <a:off x="1283174" y="5388371"/>
            <a:ext cx="7263527" cy="646331"/>
          </a:xfrm>
          <a:prstGeom prst="rect">
            <a:avLst/>
          </a:prstGeom>
          <a:noFill/>
        </p:spPr>
        <p:txBody>
          <a:bodyPr wrap="none" rtlCol="0">
            <a:spAutoFit/>
          </a:bodyPr>
          <a:lstStyle/>
          <a:p>
            <a:r>
              <a:rPr lang="en-IN" dirty="0"/>
              <a:t>c)If the data either in statement alone I or in statement II alone </a:t>
            </a:r>
          </a:p>
          <a:p>
            <a:r>
              <a:rPr lang="en-IN" dirty="0"/>
              <a:t>are sufficient  to answer the question</a:t>
            </a:r>
          </a:p>
        </p:txBody>
      </p:sp>
    </p:spTree>
    <p:extLst>
      <p:ext uri="{BB962C8B-B14F-4D97-AF65-F5344CB8AC3E}">
        <p14:creationId xmlns:p14="http://schemas.microsoft.com/office/powerpoint/2010/main" val="7874205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C973C-F56A-50CD-6432-CA5CE6D2D9D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51A572-0B92-E66E-9DD1-152EAFF4B7FE}"/>
              </a:ext>
            </a:extLst>
          </p:cNvPr>
          <p:cNvPicPr>
            <a:picLocks noChangeAspect="1"/>
          </p:cNvPicPr>
          <p:nvPr/>
        </p:nvPicPr>
        <p:blipFill>
          <a:blip r:embed="rId2"/>
          <a:stretch>
            <a:fillRect/>
          </a:stretch>
        </p:blipFill>
        <p:spPr>
          <a:xfrm>
            <a:off x="1420835" y="2747202"/>
            <a:ext cx="9031459" cy="1448002"/>
          </a:xfrm>
          <a:prstGeom prst="rect">
            <a:avLst/>
          </a:prstGeom>
        </p:spPr>
      </p:pic>
      <p:sp>
        <p:nvSpPr>
          <p:cNvPr id="7" name="TextBox 6">
            <a:extLst>
              <a:ext uri="{FF2B5EF4-FFF2-40B4-BE49-F238E27FC236}">
                <a16:creationId xmlns:a16="http://schemas.microsoft.com/office/drawing/2014/main" id="{396F209C-AF30-9795-459E-CB7E60236135}"/>
              </a:ext>
            </a:extLst>
          </p:cNvPr>
          <p:cNvSpPr txBox="1"/>
          <p:nvPr/>
        </p:nvSpPr>
        <p:spPr>
          <a:xfrm>
            <a:off x="1249961" y="4819135"/>
            <a:ext cx="9692077" cy="369332"/>
          </a:xfrm>
          <a:prstGeom prst="rect">
            <a:avLst/>
          </a:prstGeom>
          <a:noFill/>
        </p:spPr>
        <p:txBody>
          <a:bodyPr wrap="none" rtlCol="0">
            <a:spAutoFit/>
          </a:bodyPr>
          <a:lstStyle/>
          <a:p>
            <a:r>
              <a:rPr lang="en-IN" dirty="0"/>
              <a:t>b)Only II I sufficient  while the statement  I alone  is insufficient to answer the question.</a:t>
            </a:r>
          </a:p>
        </p:txBody>
      </p:sp>
    </p:spTree>
    <p:extLst>
      <p:ext uri="{BB962C8B-B14F-4D97-AF65-F5344CB8AC3E}">
        <p14:creationId xmlns:p14="http://schemas.microsoft.com/office/powerpoint/2010/main" val="226779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D099F-9869-6BFB-62B7-9F15582C97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9AD585-DE5B-9485-A78F-A612A24D1480}"/>
              </a:ext>
            </a:extLst>
          </p:cNvPr>
          <p:cNvPicPr>
            <a:picLocks noChangeAspect="1"/>
          </p:cNvPicPr>
          <p:nvPr/>
        </p:nvPicPr>
        <p:blipFill>
          <a:blip r:embed="rId2"/>
          <a:stretch>
            <a:fillRect/>
          </a:stretch>
        </p:blipFill>
        <p:spPr>
          <a:xfrm>
            <a:off x="1222874" y="1403336"/>
            <a:ext cx="9523827" cy="3010320"/>
          </a:xfrm>
          <a:prstGeom prst="rect">
            <a:avLst/>
          </a:prstGeom>
        </p:spPr>
      </p:pic>
      <p:pic>
        <p:nvPicPr>
          <p:cNvPr id="5" name="Picture 4">
            <a:extLst>
              <a:ext uri="{FF2B5EF4-FFF2-40B4-BE49-F238E27FC236}">
                <a16:creationId xmlns:a16="http://schemas.microsoft.com/office/drawing/2014/main" id="{D0406586-D9BE-6AC0-CBE5-3BCACC54E220}"/>
              </a:ext>
            </a:extLst>
          </p:cNvPr>
          <p:cNvPicPr>
            <a:picLocks noChangeAspect="1"/>
          </p:cNvPicPr>
          <p:nvPr/>
        </p:nvPicPr>
        <p:blipFill>
          <a:blip r:embed="rId3"/>
          <a:stretch>
            <a:fillRect/>
          </a:stretch>
        </p:blipFill>
        <p:spPr>
          <a:xfrm>
            <a:off x="1222875" y="4304715"/>
            <a:ext cx="9523826" cy="1904536"/>
          </a:xfrm>
          <a:prstGeom prst="rect">
            <a:avLst/>
          </a:prstGeom>
        </p:spPr>
      </p:pic>
    </p:spTree>
    <p:extLst>
      <p:ext uri="{BB962C8B-B14F-4D97-AF65-F5344CB8AC3E}">
        <p14:creationId xmlns:p14="http://schemas.microsoft.com/office/powerpoint/2010/main" val="41294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5" y="1496292"/>
            <a:ext cx="11887199" cy="5264726"/>
          </a:xfrm>
        </p:spPr>
        <p:txBody>
          <a:bodyPr>
            <a:normAutofit fontScale="92500" lnSpcReduction="20000"/>
          </a:bodyPr>
          <a:lstStyle/>
          <a:p>
            <a:pPr marL="0" lvl="0" indent="0">
              <a:buNone/>
            </a:pPr>
            <a:r>
              <a:rPr lang="en-US" dirty="0"/>
              <a:t>4) Judge, Thief, Criminal</a:t>
            </a:r>
          </a:p>
          <a:p>
            <a:pPr marL="0" indent="0">
              <a:buNone/>
            </a:pPr>
            <a:r>
              <a:rPr lang="en-US" dirty="0"/>
              <a:t>Sol) e</a:t>
            </a:r>
          </a:p>
          <a:p>
            <a:pPr marL="0" lvl="0" indent="0">
              <a:buNone/>
            </a:pPr>
            <a:r>
              <a:rPr lang="en-US" dirty="0"/>
              <a:t>5) Husband, Wife, Family</a:t>
            </a:r>
          </a:p>
          <a:p>
            <a:pPr marL="0" indent="0">
              <a:buNone/>
            </a:pPr>
            <a:r>
              <a:rPr lang="en-US" dirty="0"/>
              <a:t>Sol) b</a:t>
            </a:r>
          </a:p>
          <a:p>
            <a:pPr marL="0" lvl="0" indent="0">
              <a:buNone/>
            </a:pPr>
            <a:r>
              <a:rPr lang="en-US" dirty="0"/>
              <a:t>6) Square, Rectangle, Polygon</a:t>
            </a:r>
          </a:p>
          <a:p>
            <a:pPr marL="0" indent="0">
              <a:buNone/>
            </a:pPr>
            <a:r>
              <a:rPr lang="en-US" dirty="0"/>
              <a:t>Sol) a</a:t>
            </a:r>
          </a:p>
          <a:p>
            <a:pPr marL="0" indent="0">
              <a:buNone/>
            </a:pPr>
            <a:r>
              <a:rPr lang="en-US" dirty="0"/>
              <a:t>All squares are rectangles and all rectangles are polygons</a:t>
            </a:r>
          </a:p>
          <a:p>
            <a:pPr marL="0" lvl="0" indent="0">
              <a:buNone/>
            </a:pPr>
            <a:r>
              <a:rPr lang="en-US" dirty="0"/>
              <a:t>7) Bus, Car, Vehicle</a:t>
            </a:r>
          </a:p>
          <a:p>
            <a:pPr marL="0" indent="0">
              <a:buNone/>
            </a:pPr>
            <a:r>
              <a:rPr lang="en-US" dirty="0"/>
              <a:t>Sol) b</a:t>
            </a:r>
          </a:p>
          <a:p>
            <a:pPr marL="0" lvl="0" indent="0">
              <a:buNone/>
            </a:pPr>
            <a:r>
              <a:rPr lang="en-US" dirty="0"/>
              <a:t>8) Anxiety, Intelligence, Strength</a:t>
            </a:r>
          </a:p>
          <a:p>
            <a:pPr marL="0" indent="0">
              <a:buNone/>
            </a:pPr>
            <a:r>
              <a:rPr lang="en-US" dirty="0"/>
              <a:t>Sol) c</a:t>
            </a:r>
          </a:p>
          <a:p>
            <a:pPr marL="0" lvl="0" indent="0">
              <a:buNone/>
            </a:pPr>
            <a:r>
              <a:rPr lang="en-US" dirty="0"/>
              <a:t>9) House, Bedroom, Bathroom</a:t>
            </a:r>
          </a:p>
          <a:p>
            <a:pPr marL="0" indent="0">
              <a:buNone/>
            </a:pPr>
            <a:r>
              <a:rPr lang="en-US" dirty="0"/>
              <a:t>Sol) b</a:t>
            </a:r>
          </a:p>
          <a:p>
            <a:pPr marL="0" lvl="0" indent="0">
              <a:buNone/>
            </a:pPr>
            <a:r>
              <a:rPr lang="en-US" dirty="0"/>
              <a:t>10) Mustard, Barely, Potato</a:t>
            </a:r>
          </a:p>
          <a:p>
            <a:pPr marL="0" indent="0">
              <a:buNone/>
            </a:pPr>
            <a:r>
              <a:rPr lang="en-US" dirty="0"/>
              <a:t>Sol) c</a:t>
            </a:r>
          </a:p>
          <a:p>
            <a:pPr marL="0" lvl="0" indent="0">
              <a:buNone/>
            </a:pPr>
            <a:endParaRPr lang="en-US" dirty="0"/>
          </a:p>
        </p:txBody>
      </p:sp>
    </p:spTree>
    <p:extLst>
      <p:ext uri="{BB962C8B-B14F-4D97-AF65-F5344CB8AC3E}">
        <p14:creationId xmlns:p14="http://schemas.microsoft.com/office/powerpoint/2010/main" val="15349124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6" end="6"/>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7" end="7"/>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8" end="8"/>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9" end="9"/>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p:cTn id="6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10" end="10"/>
                                            </p:txEl>
                                          </p:spTgt>
                                        </p:tgtEl>
                                      </p:cBhvr>
                                    </p:animEffect>
                                  </p:childTnLst>
                                </p:cTn>
                              </p:par>
                              <p:par>
                                <p:cTn id="71" presetID="31" presetClass="entr" presetSubtype="0" fill="hold" nodeType="with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p:cTn id="73"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4"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5"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6" dur="1000"/>
                                        <p:tgtEl>
                                          <p:spTgt spid="3">
                                            <p:txEl>
                                              <p:pRg st="11" end="11"/>
                                            </p:txEl>
                                          </p:spTgt>
                                        </p:tgtEl>
                                      </p:cBhvr>
                                    </p:animEffect>
                                  </p:childTnLst>
                                </p:cTn>
                              </p:par>
                              <p:par>
                                <p:cTn id="77" presetID="31" presetClass="entr" presetSubtype="0" fill="hold" nodeType="with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p:cTn id="79"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81"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82" dur="1000"/>
                                        <p:tgtEl>
                                          <p:spTgt spid="3">
                                            <p:txEl>
                                              <p:pRg st="12" end="12"/>
                                            </p:txEl>
                                          </p:spTgt>
                                        </p:tgtEl>
                                      </p:cBhvr>
                                    </p:animEffect>
                                  </p:childTnLst>
                                </p:cTn>
                              </p:par>
                              <p:par>
                                <p:cTn id="83" presetID="31" presetClass="entr" presetSubtype="0" fill="hold" nodeType="with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p:cTn id="85"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86"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87" dur="1000" fill="hold"/>
                                        <p:tgtEl>
                                          <p:spTgt spid="3">
                                            <p:txEl>
                                              <p:pRg st="13" end="13"/>
                                            </p:txEl>
                                          </p:spTgt>
                                        </p:tgtEl>
                                        <p:attrNameLst>
                                          <p:attrName>style.rotation</p:attrName>
                                        </p:attrNameLst>
                                      </p:cBhvr>
                                      <p:tavLst>
                                        <p:tav tm="0">
                                          <p:val>
                                            <p:fltVal val="90"/>
                                          </p:val>
                                        </p:tav>
                                        <p:tav tm="100000">
                                          <p:val>
                                            <p:fltVal val="0"/>
                                          </p:val>
                                        </p:tav>
                                      </p:tavLst>
                                    </p:anim>
                                    <p:animEffect transition="in" filter="fade">
                                      <p:cBhvr>
                                        <p:cTn id="88" dur="1000"/>
                                        <p:tgtEl>
                                          <p:spTgt spid="3">
                                            <p:txEl>
                                              <p:pRg st="13" end="13"/>
                                            </p:txEl>
                                          </p:spTgt>
                                        </p:tgtEl>
                                      </p:cBhvr>
                                    </p:animEffect>
                                  </p:childTnLst>
                                </p:cTn>
                              </p:par>
                              <p:par>
                                <p:cTn id="89" presetID="31" presetClass="entr" presetSubtype="0" fill="hold" nodeType="with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p:cTn id="91" dur="1000" fill="hold"/>
                                        <p:tgtEl>
                                          <p:spTgt spid="3">
                                            <p:txEl>
                                              <p:pRg st="14" end="14"/>
                                            </p:txEl>
                                          </p:spTgt>
                                        </p:tgtEl>
                                        <p:attrNameLst>
                                          <p:attrName>ppt_w</p:attrName>
                                        </p:attrNameLst>
                                      </p:cBhvr>
                                      <p:tavLst>
                                        <p:tav tm="0">
                                          <p:val>
                                            <p:fltVal val="0"/>
                                          </p:val>
                                        </p:tav>
                                        <p:tav tm="100000">
                                          <p:val>
                                            <p:strVal val="#ppt_w"/>
                                          </p:val>
                                        </p:tav>
                                      </p:tavLst>
                                    </p:anim>
                                    <p:anim calcmode="lin" valueType="num">
                                      <p:cBhvr>
                                        <p:cTn id="92" dur="1000" fill="hold"/>
                                        <p:tgtEl>
                                          <p:spTgt spid="3">
                                            <p:txEl>
                                              <p:pRg st="14" end="14"/>
                                            </p:txEl>
                                          </p:spTgt>
                                        </p:tgtEl>
                                        <p:attrNameLst>
                                          <p:attrName>ppt_h</p:attrName>
                                        </p:attrNameLst>
                                      </p:cBhvr>
                                      <p:tavLst>
                                        <p:tav tm="0">
                                          <p:val>
                                            <p:fltVal val="0"/>
                                          </p:val>
                                        </p:tav>
                                        <p:tav tm="100000">
                                          <p:val>
                                            <p:strVal val="#ppt_h"/>
                                          </p:val>
                                        </p:tav>
                                      </p:tavLst>
                                    </p:anim>
                                    <p:anim calcmode="lin" valueType="num">
                                      <p:cBhvr>
                                        <p:cTn id="93" dur="1000" fill="hold"/>
                                        <p:tgtEl>
                                          <p:spTgt spid="3">
                                            <p:txEl>
                                              <p:pRg st="14" end="14"/>
                                            </p:txEl>
                                          </p:spTgt>
                                        </p:tgtEl>
                                        <p:attrNameLst>
                                          <p:attrName>style.rotation</p:attrName>
                                        </p:attrNameLst>
                                      </p:cBhvr>
                                      <p:tavLst>
                                        <p:tav tm="0">
                                          <p:val>
                                            <p:fltVal val="90"/>
                                          </p:val>
                                        </p:tav>
                                        <p:tav tm="100000">
                                          <p:val>
                                            <p:fltVal val="0"/>
                                          </p:val>
                                        </p:tav>
                                      </p:tavLst>
                                    </p:anim>
                                    <p:animEffect transition="in" filter="fade">
                                      <p:cBhvr>
                                        <p:cTn id="94" dur="10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02555"/>
            <a:ext cx="8610600" cy="1293028"/>
          </a:xfrm>
        </p:spPr>
        <p:txBody>
          <a:bodyPr/>
          <a:lstStyle/>
          <a:p>
            <a:pPr algn="ctr"/>
            <a:r>
              <a:rPr lang="en-IN" b="1" dirty="0"/>
              <a:t>LOGICAL DEDUCTION</a:t>
            </a:r>
            <a:r>
              <a:rPr lang="en-US" dirty="0"/>
              <a:t/>
            </a:r>
            <a:br>
              <a:rPr lang="en-US" dirty="0"/>
            </a:br>
            <a:endParaRPr lang="en-US" dirty="0"/>
          </a:p>
        </p:txBody>
      </p:sp>
      <p:sp>
        <p:nvSpPr>
          <p:cNvPr id="3" name="Content Placeholder 2"/>
          <p:cNvSpPr>
            <a:spLocks noGrp="1"/>
          </p:cNvSpPr>
          <p:nvPr>
            <p:ph idx="1"/>
          </p:nvPr>
        </p:nvSpPr>
        <p:spPr>
          <a:xfrm>
            <a:off x="369455" y="1595584"/>
            <a:ext cx="11480800" cy="4916052"/>
          </a:xfrm>
        </p:spPr>
        <p:txBody>
          <a:bodyPr/>
          <a:lstStyle/>
          <a:p>
            <a:pPr marL="0" indent="0">
              <a:buNone/>
            </a:pPr>
            <a:r>
              <a:rPr lang="en-IN" b="1" dirty="0"/>
              <a:t>LOGIC:</a:t>
            </a:r>
          </a:p>
          <a:p>
            <a:pPr algn="just"/>
            <a:r>
              <a:rPr lang="en-IN" dirty="0"/>
              <a:t>The word ‘</a:t>
            </a:r>
            <a:r>
              <a:rPr lang="en-IN" b="1" dirty="0"/>
              <a:t>logic’ is derived from the Greek noun ‘logos</a:t>
            </a:r>
            <a:r>
              <a:rPr lang="en-IN" dirty="0"/>
              <a:t>’ meaning both ‘thought’ and ‘the word expressing thought’.</a:t>
            </a:r>
            <a:endParaRPr lang="en-US" dirty="0"/>
          </a:p>
          <a:p>
            <a:pPr algn="just"/>
            <a:r>
              <a:rPr lang="en-IN" dirty="0"/>
              <a:t>Thus</a:t>
            </a:r>
            <a:r>
              <a:rPr lang="en-IN" b="1" dirty="0"/>
              <a:t>, logic is the </a:t>
            </a:r>
            <a:r>
              <a:rPr lang="en-IN" dirty="0"/>
              <a:t>‘</a:t>
            </a:r>
            <a:r>
              <a:rPr lang="en-IN" b="1" dirty="0"/>
              <a:t>science of thought as expressed in language</a:t>
            </a:r>
            <a:r>
              <a:rPr lang="en-IN" dirty="0"/>
              <a:t>’. This means that the questions on logic are to be solved as per the information  given without any concern of the formal validity on truth of the statement i.e., conclusions should follow directly from the statements given.</a:t>
            </a:r>
            <a:endParaRPr lang="en-US" dirty="0"/>
          </a:p>
          <a:p>
            <a:pPr algn="just"/>
            <a:r>
              <a:rPr lang="en-IN" dirty="0"/>
              <a:t>With this unique characteristic , the logic test becomes an instrument of teaching the candidates to follow the rules and work as per the instructions without an error. Thus, it prepares the mind for all types of reasoning practices and teaches how to detect and avoid mistakes in the same.</a:t>
            </a:r>
            <a:endParaRPr lang="en-US" dirty="0"/>
          </a:p>
          <a:p>
            <a:pPr marL="0" indent="0">
              <a:buNone/>
            </a:pPr>
            <a:endParaRPr lang="en-US" dirty="0"/>
          </a:p>
        </p:txBody>
      </p:sp>
    </p:spTree>
    <p:extLst>
      <p:ext uri="{BB962C8B-B14F-4D97-AF65-F5344CB8AC3E}">
        <p14:creationId xmlns:p14="http://schemas.microsoft.com/office/powerpoint/2010/main" val="16228809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par>
                                <p:cTn id="24" presetID="31"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8"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9" dur="1000"/>
                                        <p:tgtEl>
                                          <p:spTgt spid="3">
                                            <p:txEl>
                                              <p:pRg st="2" end="2"/>
                                            </p:txEl>
                                          </p:spTgt>
                                        </p:tgtEl>
                                      </p:cBhvr>
                                    </p:animEffect>
                                  </p:childTnLst>
                                </p:cTn>
                              </p:par>
                              <p:par>
                                <p:cTn id="30" presetID="31" presetClass="entr" presetSubtype="0"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p:cTn id="32"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4"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5"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638" y="350195"/>
            <a:ext cx="3889443" cy="1018211"/>
          </a:xfrm>
        </p:spPr>
        <p:txBody>
          <a:bodyPr>
            <a:normAutofit/>
          </a:bodyPr>
          <a:lstStyle/>
          <a:p>
            <a:pPr algn="l"/>
            <a:r>
              <a:rPr lang="en-IN" sz="2400" b="1" dirty="0"/>
              <a:t>LOGICAL </a:t>
            </a:r>
            <a:r>
              <a:rPr lang="en-IN" sz="2400" b="1" dirty="0" smtClean="0"/>
              <a:t>REASONING:</a:t>
            </a:r>
            <a:r>
              <a:rPr lang="en-US" dirty="0"/>
              <a:t/>
            </a:r>
            <a:br>
              <a:rPr lang="en-US" dirty="0"/>
            </a:br>
            <a:endParaRPr lang="en-US" dirty="0"/>
          </a:p>
        </p:txBody>
      </p:sp>
      <p:sp>
        <p:nvSpPr>
          <p:cNvPr id="3" name="Content Placeholder 2"/>
          <p:cNvSpPr>
            <a:spLocks noGrp="1"/>
          </p:cNvSpPr>
          <p:nvPr>
            <p:ph idx="1"/>
          </p:nvPr>
        </p:nvSpPr>
        <p:spPr>
          <a:xfrm>
            <a:off x="221673" y="1487055"/>
            <a:ext cx="11767127" cy="5144653"/>
          </a:xfrm>
        </p:spPr>
        <p:txBody>
          <a:bodyPr/>
          <a:lstStyle/>
          <a:p>
            <a:r>
              <a:rPr lang="en-IN" sz="2800" dirty="0"/>
              <a:t>In logic, any categorical statement is termed as the </a:t>
            </a:r>
            <a:r>
              <a:rPr lang="en-IN" sz="2800" b="1" dirty="0"/>
              <a:t>Proposition.</a:t>
            </a:r>
            <a:endParaRPr lang="en-US" sz="2800" dirty="0"/>
          </a:p>
          <a:p>
            <a:r>
              <a:rPr lang="en-IN" sz="2800" dirty="0"/>
              <a:t>A proposition ( or a categorical statement) is a statement that asserts that either a part of, or the whole of, one set of objects- the set identified by the subject term in the sentence expressing that statement- either is included in, or is excluded from, another set- the set identified by the predicate term in that sentence.</a:t>
            </a:r>
            <a:endParaRPr lang="en-US" sz="2800" dirty="0"/>
          </a:p>
          <a:p>
            <a:r>
              <a:rPr lang="en-IN" sz="2800" dirty="0"/>
              <a:t>The standard form of a proposition is:</a:t>
            </a:r>
            <a:endParaRPr lang="en-US" sz="2800" dirty="0"/>
          </a:p>
          <a:p>
            <a:pPr marL="0" indent="0">
              <a:buNone/>
            </a:pPr>
            <a:r>
              <a:rPr lang="en-IN" sz="2800" b="1" dirty="0"/>
              <a:t>	Quantifier + Subject + Copula + Predicate</a:t>
            </a:r>
            <a:endParaRPr lang="en-US" sz="2800" dirty="0"/>
          </a:p>
          <a:p>
            <a:pPr marL="0" indent="0">
              <a:buNone/>
            </a:pPr>
            <a:endParaRPr lang="en-US" dirty="0"/>
          </a:p>
        </p:txBody>
      </p:sp>
    </p:spTree>
    <p:extLst>
      <p:ext uri="{BB962C8B-B14F-4D97-AF65-F5344CB8AC3E}">
        <p14:creationId xmlns:p14="http://schemas.microsoft.com/office/powerpoint/2010/main" val="3540833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855" y="1505528"/>
            <a:ext cx="11804072" cy="5200072"/>
          </a:xfrm>
        </p:spPr>
        <p:txBody>
          <a:bodyPr/>
          <a:lstStyle/>
          <a:p>
            <a:pPr marL="0" indent="0">
              <a:buNone/>
            </a:pPr>
            <a:r>
              <a:rPr lang="en-IN" dirty="0"/>
              <a:t>Thus, the proposition consists of four parts:</a:t>
            </a:r>
            <a:endParaRPr lang="en-US" dirty="0"/>
          </a:p>
          <a:p>
            <a:pPr lvl="0"/>
            <a:r>
              <a:rPr lang="en-IN" b="1" dirty="0"/>
              <a:t>Quantifier</a:t>
            </a:r>
            <a:r>
              <a:rPr lang="en-IN" dirty="0"/>
              <a:t> : the words ‘all’, ‘no’ and ‘some’ are called quantifiers because they specify a quantity. ‘</a:t>
            </a:r>
            <a:r>
              <a:rPr lang="en-IN" b="1" dirty="0"/>
              <a:t>All’ and ‘no’ are universal quantifiers </a:t>
            </a:r>
            <a:r>
              <a:rPr lang="en-IN" dirty="0"/>
              <a:t>because they refer to every object in a certain set, while the </a:t>
            </a:r>
            <a:r>
              <a:rPr lang="en-IN" b="1" dirty="0"/>
              <a:t>quantifier ‘some’ is a particular quantifier </a:t>
            </a:r>
            <a:r>
              <a:rPr lang="en-IN" dirty="0"/>
              <a:t>because it refers to at least one existing object in a certain set.</a:t>
            </a:r>
            <a:endParaRPr lang="en-US" dirty="0"/>
          </a:p>
          <a:p>
            <a:pPr lvl="0"/>
            <a:r>
              <a:rPr lang="en-IN" b="1" dirty="0"/>
              <a:t>Subject (denoted by ‘S’)</a:t>
            </a:r>
            <a:r>
              <a:rPr lang="en-IN" dirty="0"/>
              <a:t> : the subject is that about which something is said.</a:t>
            </a:r>
            <a:endParaRPr lang="en-US" dirty="0"/>
          </a:p>
          <a:p>
            <a:pPr lvl="0"/>
            <a:r>
              <a:rPr lang="en-IN" b="1" dirty="0"/>
              <a:t>Predicate (denoted by ‘P’)</a:t>
            </a:r>
            <a:r>
              <a:rPr lang="en-IN" dirty="0"/>
              <a:t> : the predicate is the part of the proposition denoting that which is </a:t>
            </a:r>
            <a:r>
              <a:rPr lang="en-IN" b="1" dirty="0"/>
              <a:t>affirmed or denied about the subject</a:t>
            </a:r>
            <a:r>
              <a:rPr lang="en-IN" dirty="0"/>
              <a:t>.</a:t>
            </a:r>
            <a:endParaRPr lang="en-US" dirty="0"/>
          </a:p>
          <a:p>
            <a:pPr lvl="0"/>
            <a:r>
              <a:rPr lang="en-IN" b="1" dirty="0"/>
              <a:t>Copula</a:t>
            </a:r>
            <a:r>
              <a:rPr lang="en-IN" dirty="0"/>
              <a:t> : the copula is that part of the proposition which denotes the relation between the subject and the predicate.</a:t>
            </a:r>
            <a:endParaRPr lang="en-US" dirty="0"/>
          </a:p>
          <a:p>
            <a:pPr marL="0" indent="0">
              <a:buNone/>
            </a:pPr>
            <a:endParaRPr lang="en-US" dirty="0"/>
          </a:p>
        </p:txBody>
      </p:sp>
    </p:spTree>
    <p:extLst>
      <p:ext uri="{BB962C8B-B14F-4D97-AF65-F5344CB8AC3E}">
        <p14:creationId xmlns:p14="http://schemas.microsoft.com/office/powerpoint/2010/main" val="662038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873" y="1542473"/>
            <a:ext cx="11471563" cy="5126181"/>
          </a:xfrm>
        </p:spPr>
        <p:txBody>
          <a:bodyPr/>
          <a:lstStyle/>
          <a:p>
            <a:r>
              <a:rPr lang="en-IN" b="1" dirty="0"/>
              <a:t>Examples : </a:t>
            </a:r>
            <a:endParaRPr lang="en-US" dirty="0"/>
          </a:p>
          <a:p>
            <a:pPr marL="0" lvl="0" indent="0">
              <a:buNone/>
            </a:pPr>
            <a:r>
              <a:rPr lang="en-IN" dirty="0"/>
              <a:t>     </a:t>
            </a:r>
            <a:r>
              <a:rPr lang="en-IN" u="sng" dirty="0"/>
              <a:t>All</a:t>
            </a:r>
            <a:r>
              <a:rPr lang="en-IN" dirty="0"/>
              <a:t>                                  </a:t>
            </a:r>
            <a:r>
              <a:rPr lang="en-IN" u="sng" dirty="0"/>
              <a:t>men</a:t>
            </a:r>
            <a:r>
              <a:rPr lang="en-IN" dirty="0"/>
              <a:t>                               </a:t>
            </a:r>
            <a:r>
              <a:rPr lang="en-IN" u="sng" dirty="0"/>
              <a:t>are</a:t>
            </a:r>
            <a:r>
              <a:rPr lang="en-IN" dirty="0"/>
              <a:t>                            </a:t>
            </a:r>
            <a:r>
              <a:rPr lang="en-IN" u="sng" dirty="0"/>
              <a:t>animals</a:t>
            </a:r>
            <a:endParaRPr lang="en-US" dirty="0"/>
          </a:p>
          <a:p>
            <a:pPr marL="0" indent="0">
              <a:buNone/>
            </a:pPr>
            <a:r>
              <a:rPr lang="en-IN" dirty="0"/>
              <a:t>       ↓                                     ↓                                    ↓                                   ↓</a:t>
            </a:r>
            <a:endParaRPr lang="en-US" dirty="0"/>
          </a:p>
          <a:p>
            <a:pPr marL="0" indent="0">
              <a:buNone/>
            </a:pPr>
            <a:r>
              <a:rPr lang="en-IN" dirty="0"/>
              <a:t> Quantifier                       subject                          Copula                       Predicate</a:t>
            </a:r>
          </a:p>
          <a:p>
            <a:pPr marL="0" indent="0">
              <a:buNone/>
            </a:pPr>
            <a:endParaRPr lang="en-US" dirty="0"/>
          </a:p>
          <a:p>
            <a:pPr marL="0" lvl="0" indent="0">
              <a:buNone/>
            </a:pPr>
            <a:r>
              <a:rPr lang="en-IN" u="sng" dirty="0"/>
              <a:t>Some</a:t>
            </a:r>
            <a:r>
              <a:rPr lang="en-IN" dirty="0"/>
              <a:t>                            </a:t>
            </a:r>
            <a:r>
              <a:rPr lang="en-IN" u="sng" dirty="0"/>
              <a:t>pens</a:t>
            </a:r>
            <a:r>
              <a:rPr lang="en-IN" dirty="0"/>
              <a:t>                               </a:t>
            </a:r>
            <a:r>
              <a:rPr lang="en-IN" u="sng" dirty="0"/>
              <a:t>are</a:t>
            </a:r>
            <a:r>
              <a:rPr lang="en-IN" dirty="0"/>
              <a:t>                             </a:t>
            </a:r>
            <a:r>
              <a:rPr lang="en-IN" u="sng" dirty="0"/>
              <a:t>erasers</a:t>
            </a:r>
            <a:endParaRPr lang="en-US" dirty="0"/>
          </a:p>
          <a:p>
            <a:pPr marL="0" indent="0">
              <a:buNone/>
            </a:pPr>
            <a:r>
              <a:rPr lang="en-IN" dirty="0"/>
              <a:t>     ↓                                  ↓                                     ↓                                   ↓</a:t>
            </a:r>
            <a:endParaRPr lang="en-US" dirty="0"/>
          </a:p>
          <a:p>
            <a:pPr marL="0" indent="0">
              <a:buNone/>
            </a:pPr>
            <a:r>
              <a:rPr lang="en-IN" dirty="0"/>
              <a:t>Quantifier                     Subject                          Copula                        Predicate</a:t>
            </a:r>
            <a:endParaRPr lang="en-US" dirty="0"/>
          </a:p>
          <a:p>
            <a:endParaRPr lang="en-US" dirty="0"/>
          </a:p>
        </p:txBody>
      </p:sp>
    </p:spTree>
    <p:extLst>
      <p:ext uri="{BB962C8B-B14F-4D97-AF65-F5344CB8AC3E}">
        <p14:creationId xmlns:p14="http://schemas.microsoft.com/office/powerpoint/2010/main" val="1311448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p:cTn id="3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6" dur="1000"/>
                                        <p:tgtEl>
                                          <p:spTgt spid="3">
                                            <p:txEl>
                                              <p:pRg st="5" end="5"/>
                                            </p:txEl>
                                          </p:spTgt>
                                        </p:tgtEl>
                                      </p:cBhvr>
                                    </p:animEffect>
                                  </p:childTnLst>
                                </p:cTn>
                              </p:par>
                              <p:par>
                                <p:cTn id="37" presetID="3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6" end="6"/>
                                            </p:txEl>
                                          </p:spTgt>
                                        </p:tgtEl>
                                      </p:cBhvr>
                                    </p:animEffect>
                                  </p:childTnLst>
                                </p:cTn>
                              </p:par>
                              <p:par>
                                <p:cTn id="43" presetID="31"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p:cTn id="45"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48"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048" y="618899"/>
            <a:ext cx="9723582" cy="1293028"/>
          </a:xfrm>
        </p:spPr>
        <p:txBody>
          <a:bodyPr>
            <a:normAutofit/>
          </a:bodyPr>
          <a:lstStyle/>
          <a:p>
            <a:pPr algn="l"/>
            <a:r>
              <a:rPr lang="en-IN" sz="2400" b="1" dirty="0" smtClean="0"/>
              <a:t>FOUR-Fold </a:t>
            </a:r>
            <a:r>
              <a:rPr lang="en-IN" sz="2400" b="1" dirty="0"/>
              <a:t>Classification of Prepositions:</a:t>
            </a:r>
            <a:r>
              <a:rPr lang="en-US" sz="2400" dirty="0"/>
              <a:t/>
            </a:r>
            <a:br>
              <a:rPr lang="en-US" sz="2400" dirty="0"/>
            </a:br>
            <a:endParaRPr lang="en-US" sz="2400" dirty="0"/>
          </a:p>
        </p:txBody>
      </p:sp>
      <p:sp>
        <p:nvSpPr>
          <p:cNvPr id="3" name="Content Placeholder 2"/>
          <p:cNvSpPr>
            <a:spLocks noGrp="1"/>
          </p:cNvSpPr>
          <p:nvPr>
            <p:ph idx="1"/>
          </p:nvPr>
        </p:nvSpPr>
        <p:spPr>
          <a:xfrm>
            <a:off x="110835" y="1911927"/>
            <a:ext cx="11951855" cy="5181599"/>
          </a:xfrm>
        </p:spPr>
        <p:txBody>
          <a:bodyPr/>
          <a:lstStyle/>
          <a:p>
            <a:pPr algn="just"/>
            <a:r>
              <a:rPr lang="en-IN" sz="2800" dirty="0"/>
              <a:t>Preposition is said to have a universal quantity if it begins with a universal quantifier, and a particular quantity if it begins with a particular quantifier. Besides, propositions which assert something about the inclusion of the whole or a part of one set in the other are said to have confirmative quality, while those which deny the inclusion of the whole or a part of one set in the other are said to have a negative quality. Also, a term is distributed in a proposition if it refers in all members of the set of objects denoted by that term. Otherwise, it is said to be undistributed.</a:t>
            </a:r>
            <a:endParaRPr lang="en-US" sz="2800" dirty="0"/>
          </a:p>
          <a:p>
            <a:endParaRPr lang="en-US" dirty="0"/>
          </a:p>
        </p:txBody>
      </p:sp>
    </p:spTree>
    <p:extLst>
      <p:ext uri="{BB962C8B-B14F-4D97-AF65-F5344CB8AC3E}">
        <p14:creationId xmlns:p14="http://schemas.microsoft.com/office/powerpoint/2010/main" val="1738450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618" y="1607128"/>
            <a:ext cx="11730182" cy="5153890"/>
          </a:xfrm>
        </p:spPr>
        <p:txBody>
          <a:bodyPr/>
          <a:lstStyle/>
          <a:p>
            <a:pPr marL="0" indent="0">
              <a:buNone/>
            </a:pPr>
            <a:r>
              <a:rPr lang="en-IN" dirty="0"/>
              <a:t>Based on the above facts, propositions can be classified into four types:</a:t>
            </a:r>
            <a:endParaRPr lang="en-US" dirty="0"/>
          </a:p>
          <a:p>
            <a:pPr lvl="0"/>
            <a:endParaRPr lang="en-IN" b="1" dirty="0"/>
          </a:p>
          <a:p>
            <a:pPr marL="0" lvl="0" indent="0">
              <a:buNone/>
            </a:pPr>
            <a:r>
              <a:rPr lang="en-IN" b="1" dirty="0"/>
              <a:t>1) Universal Affirmative Proposition (denoted by A)</a:t>
            </a:r>
            <a:r>
              <a:rPr lang="en-IN" dirty="0"/>
              <a:t>: </a:t>
            </a:r>
            <a:r>
              <a:rPr lang="en-IN" dirty="0" smtClean="0"/>
              <a:t>It distributes only the subject i.e., the </a:t>
            </a:r>
            <a:r>
              <a:rPr lang="en-IN" dirty="0"/>
              <a:t>predicate is not interchangeable with the subject while maintaining the validity of the proposition e.g.,</a:t>
            </a:r>
            <a:endParaRPr lang="en-US" dirty="0"/>
          </a:p>
          <a:p>
            <a:r>
              <a:rPr lang="en-IN" dirty="0"/>
              <a:t>All </a:t>
            </a:r>
            <a:r>
              <a:rPr lang="en-IN" b="1" dirty="0"/>
              <a:t>snakes</a:t>
            </a:r>
            <a:r>
              <a:rPr lang="en-IN" dirty="0"/>
              <a:t> are reptiles.</a:t>
            </a:r>
            <a:endParaRPr lang="en-US" dirty="0"/>
          </a:p>
          <a:p>
            <a:r>
              <a:rPr lang="en-IN" dirty="0"/>
              <a:t>This is proposition A since we cannot say ‘All reptiles are snakes’.</a:t>
            </a:r>
            <a:endParaRPr lang="en-US" dirty="0"/>
          </a:p>
          <a:p>
            <a:pPr marL="0" lvl="0" indent="0">
              <a:buNone/>
            </a:pPr>
            <a:r>
              <a:rPr lang="en-IN" b="1" dirty="0"/>
              <a:t>2) Universal Negative Proposition (denoted by E)</a:t>
            </a:r>
            <a:r>
              <a:rPr lang="en-IN" dirty="0"/>
              <a:t>: It distributes both the subject and the predicate i.e. an entire class of predicate term is denied to the entire class of the subject term, as in the proposition. </a:t>
            </a:r>
            <a:endParaRPr lang="en-IN" dirty="0" smtClean="0"/>
          </a:p>
          <a:p>
            <a:pPr marL="0" lvl="0" indent="0">
              <a:buNone/>
            </a:pPr>
            <a:r>
              <a:rPr lang="en-IN" dirty="0" err="1" smtClean="0"/>
              <a:t>E.g.,No</a:t>
            </a:r>
            <a:r>
              <a:rPr lang="en-IN" dirty="0" smtClean="0"/>
              <a:t> </a:t>
            </a:r>
            <a:r>
              <a:rPr lang="en-IN" dirty="0"/>
              <a:t>boy is intelligent.</a:t>
            </a:r>
            <a:endParaRPr lang="en-US" dirty="0"/>
          </a:p>
          <a:p>
            <a:endParaRPr lang="en-US" dirty="0"/>
          </a:p>
        </p:txBody>
      </p:sp>
    </p:spTree>
    <p:extLst>
      <p:ext uri="{BB962C8B-B14F-4D97-AF65-F5344CB8AC3E}">
        <p14:creationId xmlns:p14="http://schemas.microsoft.com/office/powerpoint/2010/main" val="2422971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80">
                                          <p:stCondLst>
                                            <p:cond delay="0"/>
                                          </p:stCondLst>
                                        </p:cTn>
                                        <p:tgtEl>
                                          <p:spTgt spid="3">
                                            <p:txEl>
                                              <p:pRg st="2" end="2"/>
                                            </p:txEl>
                                          </p:spTgt>
                                        </p:tgtEl>
                                      </p:cBhvr>
                                    </p:animEffect>
                                    <p:anim calcmode="lin" valueType="num">
                                      <p:cBhvr>
                                        <p:cTn id="1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2" end="2"/>
                                            </p:txEl>
                                          </p:spTgt>
                                        </p:tgtEl>
                                      </p:cBhvr>
                                      <p:to x="100000" y="60000"/>
                                    </p:animScale>
                                    <p:animScale>
                                      <p:cBhvr>
                                        <p:cTn id="20" dur="166" decel="50000">
                                          <p:stCondLst>
                                            <p:cond delay="676"/>
                                          </p:stCondLst>
                                        </p:cTn>
                                        <p:tgtEl>
                                          <p:spTgt spid="3">
                                            <p:txEl>
                                              <p:pRg st="2" end="2"/>
                                            </p:txEl>
                                          </p:spTgt>
                                        </p:tgtEl>
                                      </p:cBhvr>
                                      <p:to x="100000" y="100000"/>
                                    </p:animScale>
                                    <p:animScale>
                                      <p:cBhvr>
                                        <p:cTn id="21" dur="26">
                                          <p:stCondLst>
                                            <p:cond delay="1312"/>
                                          </p:stCondLst>
                                        </p:cTn>
                                        <p:tgtEl>
                                          <p:spTgt spid="3">
                                            <p:txEl>
                                              <p:pRg st="2" end="2"/>
                                            </p:txEl>
                                          </p:spTgt>
                                        </p:tgtEl>
                                      </p:cBhvr>
                                      <p:to x="100000" y="80000"/>
                                    </p:animScale>
                                    <p:animScale>
                                      <p:cBhvr>
                                        <p:cTn id="22" dur="166" decel="50000">
                                          <p:stCondLst>
                                            <p:cond delay="1338"/>
                                          </p:stCondLst>
                                        </p:cTn>
                                        <p:tgtEl>
                                          <p:spTgt spid="3">
                                            <p:txEl>
                                              <p:pRg st="2" end="2"/>
                                            </p:txEl>
                                          </p:spTgt>
                                        </p:tgtEl>
                                      </p:cBhvr>
                                      <p:to x="100000" y="100000"/>
                                    </p:animScale>
                                    <p:animScale>
                                      <p:cBhvr>
                                        <p:cTn id="23" dur="26">
                                          <p:stCondLst>
                                            <p:cond delay="1642"/>
                                          </p:stCondLst>
                                        </p:cTn>
                                        <p:tgtEl>
                                          <p:spTgt spid="3">
                                            <p:txEl>
                                              <p:pRg st="2" end="2"/>
                                            </p:txEl>
                                          </p:spTgt>
                                        </p:tgtEl>
                                      </p:cBhvr>
                                      <p:to x="100000" y="90000"/>
                                    </p:animScale>
                                    <p:animScale>
                                      <p:cBhvr>
                                        <p:cTn id="24" dur="166" decel="50000">
                                          <p:stCondLst>
                                            <p:cond delay="1668"/>
                                          </p:stCondLst>
                                        </p:cTn>
                                        <p:tgtEl>
                                          <p:spTgt spid="3">
                                            <p:txEl>
                                              <p:pRg st="2" end="2"/>
                                            </p:txEl>
                                          </p:spTgt>
                                        </p:tgtEl>
                                      </p:cBhvr>
                                      <p:to x="100000" y="100000"/>
                                    </p:animScale>
                                    <p:animScale>
                                      <p:cBhvr>
                                        <p:cTn id="25" dur="26">
                                          <p:stCondLst>
                                            <p:cond delay="1808"/>
                                          </p:stCondLst>
                                        </p:cTn>
                                        <p:tgtEl>
                                          <p:spTgt spid="3">
                                            <p:txEl>
                                              <p:pRg st="2" end="2"/>
                                            </p:txEl>
                                          </p:spTgt>
                                        </p:tgtEl>
                                      </p:cBhvr>
                                      <p:to x="100000" y="95000"/>
                                    </p:animScale>
                                    <p:animScale>
                                      <p:cBhvr>
                                        <p:cTn id="26" dur="166" decel="50000">
                                          <p:stCondLst>
                                            <p:cond delay="1834"/>
                                          </p:stCondLst>
                                        </p:cTn>
                                        <p:tgtEl>
                                          <p:spTgt spid="3">
                                            <p:txEl>
                                              <p:pRg st="2" end="2"/>
                                            </p:txEl>
                                          </p:spTgt>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80">
                                          <p:stCondLst>
                                            <p:cond delay="0"/>
                                          </p:stCondLst>
                                        </p:cTn>
                                        <p:tgtEl>
                                          <p:spTgt spid="3">
                                            <p:txEl>
                                              <p:pRg st="3" end="3"/>
                                            </p:txEl>
                                          </p:spTgt>
                                        </p:tgtEl>
                                      </p:cBhvr>
                                    </p:animEffect>
                                    <p:anim calcmode="lin" valueType="num">
                                      <p:cBhvr>
                                        <p:cTn id="3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3">
                                            <p:txEl>
                                              <p:pRg st="3" end="3"/>
                                            </p:txEl>
                                          </p:spTgt>
                                        </p:tgtEl>
                                      </p:cBhvr>
                                      <p:to x="100000" y="60000"/>
                                    </p:animScale>
                                    <p:animScale>
                                      <p:cBhvr>
                                        <p:cTn id="36" dur="166" decel="50000">
                                          <p:stCondLst>
                                            <p:cond delay="676"/>
                                          </p:stCondLst>
                                        </p:cTn>
                                        <p:tgtEl>
                                          <p:spTgt spid="3">
                                            <p:txEl>
                                              <p:pRg st="3" end="3"/>
                                            </p:txEl>
                                          </p:spTgt>
                                        </p:tgtEl>
                                      </p:cBhvr>
                                      <p:to x="100000" y="100000"/>
                                    </p:animScale>
                                    <p:animScale>
                                      <p:cBhvr>
                                        <p:cTn id="37" dur="26">
                                          <p:stCondLst>
                                            <p:cond delay="1312"/>
                                          </p:stCondLst>
                                        </p:cTn>
                                        <p:tgtEl>
                                          <p:spTgt spid="3">
                                            <p:txEl>
                                              <p:pRg st="3" end="3"/>
                                            </p:txEl>
                                          </p:spTgt>
                                        </p:tgtEl>
                                      </p:cBhvr>
                                      <p:to x="100000" y="80000"/>
                                    </p:animScale>
                                    <p:animScale>
                                      <p:cBhvr>
                                        <p:cTn id="38" dur="166" decel="50000">
                                          <p:stCondLst>
                                            <p:cond delay="1338"/>
                                          </p:stCondLst>
                                        </p:cTn>
                                        <p:tgtEl>
                                          <p:spTgt spid="3">
                                            <p:txEl>
                                              <p:pRg st="3" end="3"/>
                                            </p:txEl>
                                          </p:spTgt>
                                        </p:tgtEl>
                                      </p:cBhvr>
                                      <p:to x="100000" y="100000"/>
                                    </p:animScale>
                                    <p:animScale>
                                      <p:cBhvr>
                                        <p:cTn id="39" dur="26">
                                          <p:stCondLst>
                                            <p:cond delay="1642"/>
                                          </p:stCondLst>
                                        </p:cTn>
                                        <p:tgtEl>
                                          <p:spTgt spid="3">
                                            <p:txEl>
                                              <p:pRg st="3" end="3"/>
                                            </p:txEl>
                                          </p:spTgt>
                                        </p:tgtEl>
                                      </p:cBhvr>
                                      <p:to x="100000" y="90000"/>
                                    </p:animScale>
                                    <p:animScale>
                                      <p:cBhvr>
                                        <p:cTn id="40" dur="166" decel="50000">
                                          <p:stCondLst>
                                            <p:cond delay="1668"/>
                                          </p:stCondLst>
                                        </p:cTn>
                                        <p:tgtEl>
                                          <p:spTgt spid="3">
                                            <p:txEl>
                                              <p:pRg st="3" end="3"/>
                                            </p:txEl>
                                          </p:spTgt>
                                        </p:tgtEl>
                                      </p:cBhvr>
                                      <p:to x="100000" y="100000"/>
                                    </p:animScale>
                                    <p:animScale>
                                      <p:cBhvr>
                                        <p:cTn id="41" dur="26">
                                          <p:stCondLst>
                                            <p:cond delay="1808"/>
                                          </p:stCondLst>
                                        </p:cTn>
                                        <p:tgtEl>
                                          <p:spTgt spid="3">
                                            <p:txEl>
                                              <p:pRg st="3" end="3"/>
                                            </p:txEl>
                                          </p:spTgt>
                                        </p:tgtEl>
                                      </p:cBhvr>
                                      <p:to x="100000" y="95000"/>
                                    </p:animScale>
                                    <p:animScale>
                                      <p:cBhvr>
                                        <p:cTn id="42" dur="166" decel="50000">
                                          <p:stCondLst>
                                            <p:cond delay="1834"/>
                                          </p:stCondLst>
                                        </p:cTn>
                                        <p:tgtEl>
                                          <p:spTgt spid="3">
                                            <p:txEl>
                                              <p:pRg st="3" end="3"/>
                                            </p:txEl>
                                          </p:spTgt>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wipe(down)">
                                      <p:cBhvr>
                                        <p:cTn id="45" dur="580">
                                          <p:stCondLst>
                                            <p:cond delay="0"/>
                                          </p:stCondLst>
                                        </p:cTn>
                                        <p:tgtEl>
                                          <p:spTgt spid="3">
                                            <p:txEl>
                                              <p:pRg st="4" end="4"/>
                                            </p:txEl>
                                          </p:spTgt>
                                        </p:tgtEl>
                                      </p:cBhvr>
                                    </p:animEffect>
                                    <p:anim calcmode="lin" valueType="num">
                                      <p:cBhvr>
                                        <p:cTn id="4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3">
                                            <p:txEl>
                                              <p:pRg st="4" end="4"/>
                                            </p:txEl>
                                          </p:spTgt>
                                        </p:tgtEl>
                                      </p:cBhvr>
                                      <p:to x="100000" y="60000"/>
                                    </p:animScale>
                                    <p:animScale>
                                      <p:cBhvr>
                                        <p:cTn id="52" dur="166" decel="50000">
                                          <p:stCondLst>
                                            <p:cond delay="676"/>
                                          </p:stCondLst>
                                        </p:cTn>
                                        <p:tgtEl>
                                          <p:spTgt spid="3">
                                            <p:txEl>
                                              <p:pRg st="4" end="4"/>
                                            </p:txEl>
                                          </p:spTgt>
                                        </p:tgtEl>
                                      </p:cBhvr>
                                      <p:to x="100000" y="100000"/>
                                    </p:animScale>
                                    <p:animScale>
                                      <p:cBhvr>
                                        <p:cTn id="53" dur="26">
                                          <p:stCondLst>
                                            <p:cond delay="1312"/>
                                          </p:stCondLst>
                                        </p:cTn>
                                        <p:tgtEl>
                                          <p:spTgt spid="3">
                                            <p:txEl>
                                              <p:pRg st="4" end="4"/>
                                            </p:txEl>
                                          </p:spTgt>
                                        </p:tgtEl>
                                      </p:cBhvr>
                                      <p:to x="100000" y="80000"/>
                                    </p:animScale>
                                    <p:animScale>
                                      <p:cBhvr>
                                        <p:cTn id="54" dur="166" decel="50000">
                                          <p:stCondLst>
                                            <p:cond delay="1338"/>
                                          </p:stCondLst>
                                        </p:cTn>
                                        <p:tgtEl>
                                          <p:spTgt spid="3">
                                            <p:txEl>
                                              <p:pRg st="4" end="4"/>
                                            </p:txEl>
                                          </p:spTgt>
                                        </p:tgtEl>
                                      </p:cBhvr>
                                      <p:to x="100000" y="100000"/>
                                    </p:animScale>
                                    <p:animScale>
                                      <p:cBhvr>
                                        <p:cTn id="55" dur="26">
                                          <p:stCondLst>
                                            <p:cond delay="1642"/>
                                          </p:stCondLst>
                                        </p:cTn>
                                        <p:tgtEl>
                                          <p:spTgt spid="3">
                                            <p:txEl>
                                              <p:pRg st="4" end="4"/>
                                            </p:txEl>
                                          </p:spTgt>
                                        </p:tgtEl>
                                      </p:cBhvr>
                                      <p:to x="100000" y="90000"/>
                                    </p:animScale>
                                    <p:animScale>
                                      <p:cBhvr>
                                        <p:cTn id="56" dur="166" decel="50000">
                                          <p:stCondLst>
                                            <p:cond delay="1668"/>
                                          </p:stCondLst>
                                        </p:cTn>
                                        <p:tgtEl>
                                          <p:spTgt spid="3">
                                            <p:txEl>
                                              <p:pRg st="4" end="4"/>
                                            </p:txEl>
                                          </p:spTgt>
                                        </p:tgtEl>
                                      </p:cBhvr>
                                      <p:to x="100000" y="100000"/>
                                    </p:animScale>
                                    <p:animScale>
                                      <p:cBhvr>
                                        <p:cTn id="57" dur="26">
                                          <p:stCondLst>
                                            <p:cond delay="1808"/>
                                          </p:stCondLst>
                                        </p:cTn>
                                        <p:tgtEl>
                                          <p:spTgt spid="3">
                                            <p:txEl>
                                              <p:pRg st="4" end="4"/>
                                            </p:txEl>
                                          </p:spTgt>
                                        </p:tgtEl>
                                      </p:cBhvr>
                                      <p:to x="100000" y="95000"/>
                                    </p:animScale>
                                    <p:animScale>
                                      <p:cBhvr>
                                        <p:cTn id="58" dur="166" decel="50000">
                                          <p:stCondLst>
                                            <p:cond delay="1834"/>
                                          </p:stCondLst>
                                        </p:cTn>
                                        <p:tgtEl>
                                          <p:spTgt spid="3">
                                            <p:txEl>
                                              <p:pRg st="4" end="4"/>
                                            </p:txEl>
                                          </p:spTgt>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 calcmode="lin" valueType="num">
                                      <p:cBhvr additive="base">
                                        <p:cTn id="6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 calcmode="lin" valueType="num">
                                      <p:cBhvr additive="base">
                                        <p:cTn id="6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545" y="1533236"/>
            <a:ext cx="11877964" cy="5089237"/>
          </a:xfrm>
        </p:spPr>
        <p:txBody>
          <a:bodyPr>
            <a:normAutofit/>
          </a:bodyPr>
          <a:lstStyle/>
          <a:p>
            <a:pPr marL="0" lvl="0" indent="0">
              <a:buNone/>
            </a:pPr>
            <a:r>
              <a:rPr lang="en-IN" b="1" dirty="0"/>
              <a:t>3) Particular Affirmative Proposition (denoted by I)</a:t>
            </a:r>
            <a:r>
              <a:rPr lang="en-IN" dirty="0"/>
              <a:t>: It distributes neither the subject nor the predicate e.g.,</a:t>
            </a:r>
            <a:endParaRPr lang="en-US" dirty="0"/>
          </a:p>
          <a:p>
            <a:r>
              <a:rPr lang="en-IN" dirty="0"/>
              <a:t>Some men are foolish.</a:t>
            </a:r>
            <a:endParaRPr lang="en-US" dirty="0"/>
          </a:p>
          <a:p>
            <a:r>
              <a:rPr lang="en-IN" dirty="0"/>
              <a:t>Here, the subject term ‘men’ is used not for all but only for some men and similarly the predicate term ‘foolish’ is affirmed for a part of subject class. So, both are undistributed.</a:t>
            </a:r>
          </a:p>
          <a:p>
            <a:pPr marL="0" indent="0">
              <a:buNone/>
            </a:pPr>
            <a:endParaRPr lang="en-US" dirty="0"/>
          </a:p>
          <a:p>
            <a:pPr marL="0" lvl="0" indent="0">
              <a:buNone/>
            </a:pPr>
            <a:r>
              <a:rPr lang="en-IN" b="1" dirty="0"/>
              <a:t>4) Particular Negative Proposition (denoted by O)</a:t>
            </a:r>
            <a:r>
              <a:rPr lang="en-IN" dirty="0"/>
              <a:t>: It distributes only the predicate. E.g.,</a:t>
            </a:r>
            <a:endParaRPr lang="en-US" dirty="0"/>
          </a:p>
          <a:p>
            <a:r>
              <a:rPr lang="en-IN" dirty="0"/>
              <a:t>Some animals are not wild.</a:t>
            </a:r>
            <a:endParaRPr lang="en-US" dirty="0"/>
          </a:p>
          <a:p>
            <a:r>
              <a:rPr lang="en-IN" dirty="0"/>
              <a:t>Here, the subject term ‘animals’ is used only for a part of its class and hence is undistributed while the predicate term ‘wild’ id denied in entirely to the subject term and hence is distributed.</a:t>
            </a:r>
            <a:endParaRPr lang="en-US" dirty="0"/>
          </a:p>
          <a:p>
            <a:endParaRPr lang="en-US" dirty="0"/>
          </a:p>
        </p:txBody>
      </p:sp>
    </p:spTree>
    <p:extLst>
      <p:ext uri="{BB962C8B-B14F-4D97-AF65-F5344CB8AC3E}">
        <p14:creationId xmlns:p14="http://schemas.microsoft.com/office/powerpoint/2010/main" val="854518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heel(1)">
                                      <p:cBhvr>
                                        <p:cTn id="21" dur="2000"/>
                                        <p:tgtEl>
                                          <p:spTgt spid="3">
                                            <p:txEl>
                                              <p:pRg st="4" end="4"/>
                                            </p:txEl>
                                          </p:spTgt>
                                        </p:tgtEl>
                                      </p:cBhvr>
                                    </p:animEffect>
                                  </p:childTnLst>
                                </p:cTn>
                              </p:par>
                              <p:par>
                                <p:cTn id="22" presetID="21" presetClass="entr" presetSubtype="1"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heel(1)">
                                      <p:cBhvr>
                                        <p:cTn id="24" dur="2000"/>
                                        <p:tgtEl>
                                          <p:spTgt spid="3">
                                            <p:txEl>
                                              <p:pRg st="5" end="5"/>
                                            </p:txEl>
                                          </p:spTgt>
                                        </p:tgtEl>
                                      </p:cBhvr>
                                    </p:animEffect>
                                  </p:childTnLst>
                                </p:cTn>
                              </p:par>
                              <p:par>
                                <p:cTn id="25" presetID="21" presetClass="entr" presetSubtype="1"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heel(1)">
                                      <p:cBhvr>
                                        <p:cTn id="2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741978"/>
            <a:ext cx="10820400" cy="4024125"/>
          </a:xfrm>
        </p:spPr>
        <p:txBody>
          <a:bodyPr/>
          <a:lstStyle/>
          <a:p>
            <a:r>
              <a:rPr lang="en-IN" dirty="0"/>
              <a:t>These facts can be summarized as follows:</a:t>
            </a:r>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47021973"/>
              </p:ext>
            </p:extLst>
          </p:nvPr>
        </p:nvGraphicFramePr>
        <p:xfrm>
          <a:off x="804718" y="2641600"/>
          <a:ext cx="10582566" cy="2772861"/>
        </p:xfrm>
        <a:graphic>
          <a:graphicData uri="http://schemas.openxmlformats.org/drawingml/2006/table">
            <a:tbl>
              <a:tblPr firstRow="1" firstCol="1" bandRow="1">
                <a:tableStyleId>{5C22544A-7EE6-4342-B048-85BDC9FD1C3A}</a:tableStyleId>
              </a:tblPr>
              <a:tblGrid>
                <a:gridCol w="3053841">
                  <a:extLst>
                    <a:ext uri="{9D8B030D-6E8A-4147-A177-3AD203B41FA5}">
                      <a16:colId xmlns:a16="http://schemas.microsoft.com/office/drawing/2014/main" val="3274920162"/>
                    </a:ext>
                  </a:extLst>
                </a:gridCol>
                <a:gridCol w="2214481">
                  <a:extLst>
                    <a:ext uri="{9D8B030D-6E8A-4147-A177-3AD203B41FA5}">
                      <a16:colId xmlns:a16="http://schemas.microsoft.com/office/drawing/2014/main" val="2901766748"/>
                    </a:ext>
                  </a:extLst>
                </a:gridCol>
                <a:gridCol w="2657122">
                  <a:extLst>
                    <a:ext uri="{9D8B030D-6E8A-4147-A177-3AD203B41FA5}">
                      <a16:colId xmlns:a16="http://schemas.microsoft.com/office/drawing/2014/main" val="1697582176"/>
                    </a:ext>
                  </a:extLst>
                </a:gridCol>
                <a:gridCol w="2657122">
                  <a:extLst>
                    <a:ext uri="{9D8B030D-6E8A-4147-A177-3AD203B41FA5}">
                      <a16:colId xmlns:a16="http://schemas.microsoft.com/office/drawing/2014/main" val="499980880"/>
                    </a:ext>
                  </a:extLst>
                </a:gridCol>
              </a:tblGrid>
              <a:tr h="529851">
                <a:tc>
                  <a:txBody>
                    <a:bodyPr/>
                    <a:lstStyle/>
                    <a:p>
                      <a:pPr marL="0" marR="0" algn="ctr">
                        <a:lnSpc>
                          <a:spcPct val="107000"/>
                        </a:lnSpc>
                        <a:spcBef>
                          <a:spcPts val="0"/>
                        </a:spcBef>
                        <a:spcAft>
                          <a:spcPts val="0"/>
                        </a:spcAft>
                      </a:pPr>
                      <a:r>
                        <a:rPr lang="en-IN" sz="2000" dirty="0">
                          <a:solidFill>
                            <a:srgbClr val="FFFF00"/>
                          </a:solidFill>
                          <a:effectLst/>
                        </a:rPr>
                        <a:t>Statement Form</a:t>
                      </a:r>
                      <a:endParaRPr lang="en-US" sz="2000" dirty="0">
                        <a:solidFill>
                          <a:srgbClr val="FFFF00"/>
                        </a:solidFill>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dirty="0">
                          <a:effectLst/>
                        </a:rPr>
                        <a:t>Quantity</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a:effectLst/>
                        </a:rPr>
                        <a:t>Quality</a:t>
                      </a:r>
                      <a:endParaRPr lang="en-US" sz="20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a:effectLst/>
                        </a:rPr>
                        <a:t>Distributed</a:t>
                      </a:r>
                      <a:endParaRPr lang="en-US" sz="20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418956672"/>
                  </a:ext>
                </a:extLst>
              </a:tr>
              <a:tr h="530246">
                <a:tc>
                  <a:txBody>
                    <a:bodyPr/>
                    <a:lstStyle/>
                    <a:p>
                      <a:pPr marL="0" marR="0" algn="ctr">
                        <a:lnSpc>
                          <a:spcPct val="107000"/>
                        </a:lnSpc>
                        <a:spcBef>
                          <a:spcPts val="0"/>
                        </a:spcBef>
                        <a:spcAft>
                          <a:spcPts val="0"/>
                        </a:spcAft>
                      </a:pPr>
                      <a:r>
                        <a:rPr lang="en-IN" sz="2000" dirty="0">
                          <a:solidFill>
                            <a:srgbClr val="FFFF00"/>
                          </a:solidFill>
                          <a:effectLst/>
                        </a:rPr>
                        <a:t>(A): All S is P.</a:t>
                      </a:r>
                      <a:endParaRPr lang="en-US" sz="2000" dirty="0">
                        <a:solidFill>
                          <a:srgbClr val="FFFF00"/>
                        </a:solidFill>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a:effectLst/>
                        </a:rPr>
                        <a:t>Universal</a:t>
                      </a:r>
                      <a:endParaRPr lang="en-US" sz="20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a:effectLst/>
                        </a:rPr>
                        <a:t>affirmative</a:t>
                      </a:r>
                      <a:endParaRPr lang="en-US" sz="20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dirty="0">
                          <a:effectLst/>
                        </a:rPr>
                        <a:t>S only</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944886670"/>
                  </a:ext>
                </a:extLst>
              </a:tr>
              <a:tr h="530246">
                <a:tc>
                  <a:txBody>
                    <a:bodyPr/>
                    <a:lstStyle/>
                    <a:p>
                      <a:pPr marL="0" marR="0" algn="ctr">
                        <a:lnSpc>
                          <a:spcPct val="107000"/>
                        </a:lnSpc>
                        <a:spcBef>
                          <a:spcPts val="0"/>
                        </a:spcBef>
                        <a:spcAft>
                          <a:spcPts val="0"/>
                        </a:spcAft>
                      </a:pPr>
                      <a:r>
                        <a:rPr lang="en-IN" sz="2000" dirty="0">
                          <a:solidFill>
                            <a:srgbClr val="FFFF00"/>
                          </a:solidFill>
                          <a:effectLst/>
                        </a:rPr>
                        <a:t>(E): No S is P.</a:t>
                      </a:r>
                      <a:endParaRPr lang="en-US" sz="2000" dirty="0">
                        <a:solidFill>
                          <a:srgbClr val="FFFF00"/>
                        </a:solidFill>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a:effectLst/>
                        </a:rPr>
                        <a:t>Universal</a:t>
                      </a:r>
                      <a:endParaRPr lang="en-US" sz="20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dirty="0">
                          <a:effectLst/>
                        </a:rPr>
                        <a:t>Negative</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a:effectLst/>
                        </a:rPr>
                        <a:t>Both S and P</a:t>
                      </a:r>
                      <a:endParaRPr lang="en-US" sz="20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740742125"/>
                  </a:ext>
                </a:extLst>
              </a:tr>
              <a:tr h="530246">
                <a:tc>
                  <a:txBody>
                    <a:bodyPr/>
                    <a:lstStyle/>
                    <a:p>
                      <a:pPr marL="0" marR="0" algn="ctr">
                        <a:lnSpc>
                          <a:spcPct val="107000"/>
                        </a:lnSpc>
                        <a:spcBef>
                          <a:spcPts val="0"/>
                        </a:spcBef>
                        <a:spcAft>
                          <a:spcPts val="0"/>
                        </a:spcAft>
                      </a:pPr>
                      <a:r>
                        <a:rPr lang="en-IN" sz="2000" dirty="0">
                          <a:solidFill>
                            <a:srgbClr val="FFFF00"/>
                          </a:solidFill>
                          <a:effectLst/>
                        </a:rPr>
                        <a:t>(I): some S is P.</a:t>
                      </a:r>
                      <a:endParaRPr lang="en-US" sz="2000" dirty="0">
                        <a:solidFill>
                          <a:srgbClr val="FFFF00"/>
                        </a:solidFill>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a:effectLst/>
                        </a:rPr>
                        <a:t>Particular</a:t>
                      </a:r>
                      <a:endParaRPr lang="en-US" sz="20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a:effectLst/>
                        </a:rPr>
                        <a:t>Affirmative</a:t>
                      </a:r>
                      <a:endParaRPr lang="en-US" sz="20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a:effectLst/>
                        </a:rPr>
                        <a:t>Neither S nor P</a:t>
                      </a:r>
                      <a:endParaRPr lang="en-US" sz="20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2345314191"/>
                  </a:ext>
                </a:extLst>
              </a:tr>
              <a:tr h="530246">
                <a:tc>
                  <a:txBody>
                    <a:bodyPr/>
                    <a:lstStyle/>
                    <a:p>
                      <a:pPr marL="0" marR="0" algn="ctr">
                        <a:lnSpc>
                          <a:spcPct val="107000"/>
                        </a:lnSpc>
                        <a:spcBef>
                          <a:spcPts val="0"/>
                        </a:spcBef>
                        <a:spcAft>
                          <a:spcPts val="0"/>
                        </a:spcAft>
                      </a:pPr>
                      <a:r>
                        <a:rPr lang="en-IN" sz="2000" dirty="0">
                          <a:solidFill>
                            <a:srgbClr val="FFFF00"/>
                          </a:solidFill>
                          <a:effectLst/>
                        </a:rPr>
                        <a:t>(O): some S is not P.</a:t>
                      </a:r>
                      <a:endParaRPr lang="en-US" sz="2000" dirty="0">
                        <a:solidFill>
                          <a:srgbClr val="FFFF00"/>
                        </a:solidFill>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dirty="0">
                          <a:effectLst/>
                        </a:rPr>
                        <a:t>Particular</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IN" sz="2000" dirty="0" smtClean="0">
                          <a:effectLst/>
                        </a:rPr>
                        <a:t>Negative</a:t>
                      </a:r>
                      <a:endParaRPr lang="en-US" sz="2000" dirty="0" smtClean="0">
                        <a:effectLst/>
                        <a:latin typeface="Calibri" panose="020F0502020204030204" pitchFamily="34" charset="0"/>
                        <a:ea typeface="Calibri" panose="020F0502020204030204" pitchFamily="34" charset="0"/>
                        <a:cs typeface="Mangal"/>
                      </a:endParaRPr>
                    </a:p>
                    <a:p>
                      <a:pPr marL="0" marR="0" algn="ctr">
                        <a:lnSpc>
                          <a:spcPct val="107000"/>
                        </a:lnSpc>
                        <a:spcBef>
                          <a:spcPts val="0"/>
                        </a:spcBef>
                        <a:spcAft>
                          <a:spcPts val="0"/>
                        </a:spcAft>
                      </a:pPr>
                      <a:r>
                        <a:rPr lang="en-IN" sz="2000" dirty="0">
                          <a:effectLst/>
                        </a:rPr>
                        <a:t> </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IN" sz="2000" dirty="0" smtClean="0">
                          <a:effectLst/>
                        </a:rPr>
                        <a:t>P only</a:t>
                      </a:r>
                      <a:endParaRPr lang="en-US" sz="2000" dirty="0" smtClean="0">
                        <a:effectLst/>
                        <a:latin typeface="Calibri" panose="020F0502020204030204" pitchFamily="34" charset="0"/>
                        <a:ea typeface="Calibri" panose="020F0502020204030204" pitchFamily="34" charset="0"/>
                        <a:cs typeface="Mangal"/>
                      </a:endParaRPr>
                    </a:p>
                    <a:p>
                      <a:pPr marL="0" marR="0" algn="ctr">
                        <a:lnSpc>
                          <a:spcPct val="107000"/>
                        </a:lnSpc>
                        <a:spcBef>
                          <a:spcPts val="0"/>
                        </a:spcBef>
                        <a:spcAft>
                          <a:spcPts val="0"/>
                        </a:spcAft>
                      </a:pPr>
                      <a:r>
                        <a:rPr lang="en-IN" sz="2000" dirty="0">
                          <a:effectLst/>
                        </a:rPr>
                        <a:t> </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1456229826"/>
                  </a:ext>
                </a:extLst>
              </a:tr>
            </a:tbl>
          </a:graphicData>
        </a:graphic>
      </p:graphicFrame>
    </p:spTree>
    <p:extLst>
      <p:ext uri="{BB962C8B-B14F-4D97-AF65-F5344CB8AC3E}">
        <p14:creationId xmlns:p14="http://schemas.microsoft.com/office/powerpoint/2010/main" val="32205671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94919"/>
            <a:ext cx="8610600" cy="1293028"/>
          </a:xfrm>
        </p:spPr>
        <p:txBody>
          <a:bodyPr/>
          <a:lstStyle/>
          <a:p>
            <a:r>
              <a:rPr lang="en-US" dirty="0"/>
              <a:t/>
            </a:r>
            <a:br>
              <a:rPr lang="en-US" dirty="0"/>
            </a:br>
            <a:endParaRPr lang="en-US" dirty="0"/>
          </a:p>
        </p:txBody>
      </p:sp>
      <p:sp>
        <p:nvSpPr>
          <p:cNvPr id="3" name="Content Placeholder 2"/>
          <p:cNvSpPr>
            <a:spLocks noGrp="1"/>
          </p:cNvSpPr>
          <p:nvPr>
            <p:ph idx="1"/>
          </p:nvPr>
        </p:nvSpPr>
        <p:spPr>
          <a:xfrm>
            <a:off x="147781" y="1551709"/>
            <a:ext cx="11868727" cy="5227781"/>
          </a:xfrm>
        </p:spPr>
        <p:txBody>
          <a:bodyPr>
            <a:normAutofit/>
          </a:bodyPr>
          <a:lstStyle/>
          <a:p>
            <a:r>
              <a:rPr lang="en-IN" dirty="0"/>
              <a:t>The phenomenon of deriving a conclusion from a single proposition or a set of given propositions is known as logical deduction. The given proposition are also referred to as the premises.</a:t>
            </a:r>
            <a:endParaRPr lang="en-US" dirty="0"/>
          </a:p>
          <a:p>
            <a:r>
              <a:rPr lang="en-IN" b="1" dirty="0"/>
              <a:t>Two inferential Processes </a:t>
            </a:r>
            <a:r>
              <a:rPr lang="en-IN" b="1" dirty="0" smtClean="0"/>
              <a:t>of deduction</a:t>
            </a:r>
            <a:endParaRPr lang="en-US" b="1" dirty="0"/>
          </a:p>
          <a:p>
            <a:pPr marL="0" lvl="0" indent="0">
              <a:buNone/>
            </a:pPr>
            <a:r>
              <a:rPr lang="en-IN" b="1" dirty="0" smtClean="0"/>
              <a:t>A) </a:t>
            </a:r>
            <a:r>
              <a:rPr lang="en-IN" b="1" dirty="0"/>
              <a:t>Immediate Deductive Inference</a:t>
            </a:r>
            <a:r>
              <a:rPr lang="en-IN" dirty="0"/>
              <a:t>:</a:t>
            </a:r>
            <a:endParaRPr lang="en-US" dirty="0"/>
          </a:p>
          <a:p>
            <a:r>
              <a:rPr lang="en-IN" dirty="0"/>
              <a:t>Here,</a:t>
            </a:r>
            <a:r>
              <a:rPr lang="en-IN" dirty="0">
                <a:solidFill>
                  <a:srgbClr val="002060"/>
                </a:solidFill>
              </a:rPr>
              <a:t> conclusion is deduced from one of the given propositions</a:t>
            </a:r>
            <a:r>
              <a:rPr lang="en-IN" dirty="0"/>
              <a:t>, by any of the three ways- conversion, obvers ion and contraposition.</a:t>
            </a:r>
            <a:endParaRPr lang="en-US" dirty="0"/>
          </a:p>
          <a:p>
            <a:pPr marL="0" lvl="0" indent="0">
              <a:buNone/>
            </a:pPr>
            <a:r>
              <a:rPr lang="en-IN" b="1" dirty="0"/>
              <a:t>1) Conversion</a:t>
            </a:r>
            <a:r>
              <a:rPr lang="en-IN" dirty="0"/>
              <a:t> : The Conversion proceeds with interchanging the subject term and the predicate term i.e., the subject term of the premise becomes the predicate term of the conclusion and the predicate term of the premise becomes the subject of the conclusion.</a:t>
            </a:r>
            <a:endParaRPr lang="en-US" dirty="0"/>
          </a:p>
          <a:p>
            <a:r>
              <a:rPr lang="en-IN" dirty="0"/>
              <a:t>The given proposition is called converted, whereas the conclusion drawn from it is called its converse.</a:t>
            </a:r>
            <a:endParaRPr lang="en-US" dirty="0"/>
          </a:p>
          <a:p>
            <a:endParaRPr lang="en-US" dirty="0"/>
          </a:p>
        </p:txBody>
      </p:sp>
    </p:spTree>
    <p:extLst>
      <p:ext uri="{BB962C8B-B14F-4D97-AF65-F5344CB8AC3E}">
        <p14:creationId xmlns:p14="http://schemas.microsoft.com/office/powerpoint/2010/main" val="1480007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1000"/>
                                        <p:tgtEl>
                                          <p:spTgt spid="3">
                                            <p:txEl>
                                              <p:pRg st="2" end="2"/>
                                            </p:txEl>
                                          </p:spTgt>
                                        </p:tgtEl>
                                      </p:cBhvr>
                                    </p:animEffect>
                                    <p:anim calcmode="lin" valueType="num">
                                      <p:cBhvr>
                                        <p:cTn id="3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 calcmode="lin" valueType="num">
                                      <p:cBhvr>
                                        <p:cTn id="4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 calcmode="lin" valueType="num">
                                      <p:cBhvr>
                                        <p:cTn id="52"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4"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5" dur="1000"/>
                                        <p:tgtEl>
                                          <p:spTgt spid="3">
                                            <p:txEl>
                                              <p:pRg st="4" end="4"/>
                                            </p:txEl>
                                          </p:spTgt>
                                        </p:tgtEl>
                                      </p:cBhvr>
                                    </p:animEffect>
                                  </p:childTnLst>
                                </p:cTn>
                              </p:par>
                              <p:par>
                                <p:cTn id="56" presetID="31" presetClass="entr" presetSubtype="0" fill="hold" nodeType="with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 calcmode="lin" valueType="num">
                                      <p:cBhvr>
                                        <p:cTn id="58"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9"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0"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1"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28215838"/>
              </p:ext>
            </p:extLst>
          </p:nvPr>
        </p:nvGraphicFramePr>
        <p:xfrm>
          <a:off x="1533236" y="2124365"/>
          <a:ext cx="9550399" cy="3096254"/>
        </p:xfrm>
        <a:graphic>
          <a:graphicData uri="http://schemas.openxmlformats.org/drawingml/2006/table">
            <a:tbl>
              <a:tblPr firstRow="1" firstCol="1" bandRow="1">
                <a:tableStyleId>{5C22544A-7EE6-4342-B048-85BDC9FD1C3A}</a:tableStyleId>
              </a:tblPr>
              <a:tblGrid>
                <a:gridCol w="5084395">
                  <a:extLst>
                    <a:ext uri="{9D8B030D-6E8A-4147-A177-3AD203B41FA5}">
                      <a16:colId xmlns:a16="http://schemas.microsoft.com/office/drawing/2014/main" val="4279982030"/>
                    </a:ext>
                  </a:extLst>
                </a:gridCol>
                <a:gridCol w="4466004">
                  <a:extLst>
                    <a:ext uri="{9D8B030D-6E8A-4147-A177-3AD203B41FA5}">
                      <a16:colId xmlns:a16="http://schemas.microsoft.com/office/drawing/2014/main" val="2849008838"/>
                    </a:ext>
                  </a:extLst>
                </a:gridCol>
              </a:tblGrid>
              <a:tr h="551852">
                <a:tc>
                  <a:txBody>
                    <a:bodyPr/>
                    <a:lstStyle/>
                    <a:p>
                      <a:pPr marL="0" marR="0" algn="ctr">
                        <a:lnSpc>
                          <a:spcPct val="107000"/>
                        </a:lnSpc>
                        <a:spcBef>
                          <a:spcPts val="0"/>
                        </a:spcBef>
                        <a:spcAft>
                          <a:spcPts val="0"/>
                        </a:spcAft>
                      </a:pPr>
                      <a:r>
                        <a:rPr lang="en-IN" sz="1800" dirty="0">
                          <a:effectLst/>
                        </a:rPr>
                        <a:t>CONVERTED</a:t>
                      </a:r>
                      <a:endParaRPr lang="en-US" sz="18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1800" dirty="0">
                          <a:effectLst/>
                        </a:rPr>
                        <a:t>CONVERSE</a:t>
                      </a:r>
                      <a:endParaRPr lang="en-US" sz="18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125829666"/>
                  </a:ext>
                </a:extLst>
              </a:tr>
              <a:tr h="630401">
                <a:tc>
                  <a:txBody>
                    <a:bodyPr/>
                    <a:lstStyle/>
                    <a:p>
                      <a:pPr marL="0" marR="0" algn="ctr">
                        <a:lnSpc>
                          <a:spcPct val="107000"/>
                        </a:lnSpc>
                        <a:spcBef>
                          <a:spcPts val="0"/>
                        </a:spcBef>
                        <a:spcAft>
                          <a:spcPts val="0"/>
                        </a:spcAft>
                      </a:pPr>
                      <a:r>
                        <a:rPr lang="en-IN" sz="1800" dirty="0">
                          <a:effectLst/>
                        </a:rPr>
                        <a:t>A : All S is P.</a:t>
                      </a:r>
                      <a:endParaRPr lang="en-US" sz="1800" dirty="0">
                        <a:effectLst/>
                      </a:endParaRPr>
                    </a:p>
                    <a:p>
                      <a:pPr marL="0" marR="0" algn="ctr">
                        <a:lnSpc>
                          <a:spcPct val="107000"/>
                        </a:lnSpc>
                        <a:spcBef>
                          <a:spcPts val="0"/>
                        </a:spcBef>
                        <a:spcAft>
                          <a:spcPts val="0"/>
                        </a:spcAft>
                      </a:pPr>
                      <a:r>
                        <a:rPr lang="en-IN" sz="1800" dirty="0">
                          <a:effectLst/>
                        </a:rPr>
                        <a:t>Ex. All pins are tops.</a:t>
                      </a:r>
                      <a:endParaRPr lang="en-US" sz="18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1800">
                          <a:effectLst/>
                        </a:rPr>
                        <a:t>I : Some P is S</a:t>
                      </a:r>
                      <a:endParaRPr lang="en-US" sz="1800">
                        <a:effectLst/>
                      </a:endParaRPr>
                    </a:p>
                    <a:p>
                      <a:pPr marL="0" marR="0" algn="ctr">
                        <a:lnSpc>
                          <a:spcPct val="107000"/>
                        </a:lnSpc>
                        <a:spcBef>
                          <a:spcPts val="0"/>
                        </a:spcBef>
                        <a:spcAft>
                          <a:spcPts val="0"/>
                        </a:spcAft>
                      </a:pPr>
                      <a:r>
                        <a:rPr lang="en-IN" sz="1800">
                          <a:effectLst/>
                        </a:rPr>
                        <a:t>Some tops are pins.</a:t>
                      </a:r>
                      <a:endParaRPr lang="en-US" sz="18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1109222890"/>
                  </a:ext>
                </a:extLst>
              </a:tr>
              <a:tr h="705955">
                <a:tc>
                  <a:txBody>
                    <a:bodyPr/>
                    <a:lstStyle/>
                    <a:p>
                      <a:pPr marL="0" marR="0" algn="ctr">
                        <a:lnSpc>
                          <a:spcPct val="107000"/>
                        </a:lnSpc>
                        <a:spcBef>
                          <a:spcPts val="0"/>
                        </a:spcBef>
                        <a:spcAft>
                          <a:spcPts val="0"/>
                        </a:spcAft>
                      </a:pPr>
                      <a:r>
                        <a:rPr lang="en-IN" sz="1800" dirty="0">
                          <a:effectLst/>
                        </a:rPr>
                        <a:t>E : No S is P.</a:t>
                      </a:r>
                      <a:endParaRPr lang="en-US" sz="1800" dirty="0">
                        <a:effectLst/>
                      </a:endParaRPr>
                    </a:p>
                    <a:p>
                      <a:pPr marL="0" marR="0" algn="ctr">
                        <a:lnSpc>
                          <a:spcPct val="107000"/>
                        </a:lnSpc>
                        <a:spcBef>
                          <a:spcPts val="0"/>
                        </a:spcBef>
                        <a:spcAft>
                          <a:spcPts val="0"/>
                        </a:spcAft>
                      </a:pPr>
                      <a:r>
                        <a:rPr lang="en-IN" sz="1800" dirty="0">
                          <a:effectLst/>
                        </a:rPr>
                        <a:t>Ex. No fish is whale.</a:t>
                      </a:r>
                      <a:endParaRPr lang="en-US" sz="18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1800">
                          <a:effectLst/>
                        </a:rPr>
                        <a:t>E : No P is S.</a:t>
                      </a:r>
                      <a:endParaRPr lang="en-US" sz="1800">
                        <a:effectLst/>
                      </a:endParaRPr>
                    </a:p>
                    <a:p>
                      <a:pPr marL="0" marR="0" algn="ctr">
                        <a:lnSpc>
                          <a:spcPct val="107000"/>
                        </a:lnSpc>
                        <a:spcBef>
                          <a:spcPts val="0"/>
                        </a:spcBef>
                        <a:spcAft>
                          <a:spcPts val="0"/>
                        </a:spcAft>
                      </a:pPr>
                      <a:r>
                        <a:rPr lang="en-IN" sz="1800">
                          <a:effectLst/>
                        </a:rPr>
                        <a:t>No whale is fish.</a:t>
                      </a:r>
                      <a:endParaRPr lang="en-US" sz="18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2628062906"/>
                  </a:ext>
                </a:extLst>
              </a:tr>
              <a:tr h="655782">
                <a:tc>
                  <a:txBody>
                    <a:bodyPr/>
                    <a:lstStyle/>
                    <a:p>
                      <a:pPr marL="0" marR="0" algn="ctr">
                        <a:lnSpc>
                          <a:spcPct val="107000"/>
                        </a:lnSpc>
                        <a:spcBef>
                          <a:spcPts val="0"/>
                        </a:spcBef>
                        <a:spcAft>
                          <a:spcPts val="0"/>
                        </a:spcAft>
                      </a:pPr>
                      <a:r>
                        <a:rPr lang="en-IN" sz="1800" dirty="0">
                          <a:effectLst/>
                        </a:rPr>
                        <a:t>I : Some S is P.</a:t>
                      </a:r>
                      <a:endParaRPr lang="en-US" sz="1800" dirty="0">
                        <a:effectLst/>
                      </a:endParaRPr>
                    </a:p>
                    <a:p>
                      <a:pPr marL="0" marR="0" algn="ctr">
                        <a:lnSpc>
                          <a:spcPct val="107000"/>
                        </a:lnSpc>
                        <a:spcBef>
                          <a:spcPts val="0"/>
                        </a:spcBef>
                        <a:spcAft>
                          <a:spcPts val="0"/>
                        </a:spcAft>
                      </a:pPr>
                      <a:r>
                        <a:rPr lang="en-IN" sz="1800" dirty="0">
                          <a:effectLst/>
                        </a:rPr>
                        <a:t>Ex. Some boys are poets.</a:t>
                      </a:r>
                      <a:endParaRPr lang="en-US" sz="18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1800" dirty="0">
                          <a:effectLst/>
                        </a:rPr>
                        <a:t>I : Some P is S.</a:t>
                      </a:r>
                      <a:endParaRPr lang="en-US" sz="1800" dirty="0">
                        <a:effectLst/>
                      </a:endParaRPr>
                    </a:p>
                    <a:p>
                      <a:pPr marL="0" marR="0" algn="ctr">
                        <a:lnSpc>
                          <a:spcPct val="107000"/>
                        </a:lnSpc>
                        <a:spcBef>
                          <a:spcPts val="0"/>
                        </a:spcBef>
                        <a:spcAft>
                          <a:spcPts val="0"/>
                        </a:spcAft>
                      </a:pPr>
                      <a:r>
                        <a:rPr lang="en-IN" sz="1800" dirty="0">
                          <a:effectLst/>
                        </a:rPr>
                        <a:t>Some poets are boys.</a:t>
                      </a:r>
                      <a:endParaRPr lang="en-US" sz="18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995743372"/>
                  </a:ext>
                </a:extLst>
              </a:tr>
              <a:tr h="552264">
                <a:tc>
                  <a:txBody>
                    <a:bodyPr/>
                    <a:lstStyle/>
                    <a:p>
                      <a:pPr marL="0" marR="0" algn="ctr">
                        <a:lnSpc>
                          <a:spcPct val="107000"/>
                        </a:lnSpc>
                        <a:spcBef>
                          <a:spcPts val="0"/>
                        </a:spcBef>
                        <a:spcAft>
                          <a:spcPts val="0"/>
                        </a:spcAft>
                      </a:pPr>
                      <a:r>
                        <a:rPr lang="en-IN" sz="1800" dirty="0">
                          <a:effectLst/>
                        </a:rPr>
                        <a:t>O : Some S is not P.</a:t>
                      </a:r>
                      <a:endParaRPr lang="en-US" sz="18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1800" dirty="0">
                          <a:effectLst/>
                        </a:rPr>
                        <a:t>No valid conversion</a:t>
                      </a:r>
                      <a:endParaRPr lang="en-US" sz="18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106883312"/>
                  </a:ext>
                </a:extLst>
              </a:tr>
            </a:tbl>
          </a:graphicData>
        </a:graphic>
      </p:graphicFrame>
      <p:sp>
        <p:nvSpPr>
          <p:cNvPr id="5" name="Rectangle 4"/>
          <p:cNvSpPr/>
          <p:nvPr/>
        </p:nvSpPr>
        <p:spPr>
          <a:xfrm>
            <a:off x="1366982" y="5469453"/>
            <a:ext cx="9901382" cy="388696"/>
          </a:xfrm>
          <a:prstGeom prst="rect">
            <a:avLst/>
          </a:prstGeom>
        </p:spPr>
        <p:txBody>
          <a:bodyPr wrap="squar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Mangal"/>
              </a:rPr>
              <a:t>Note that in a conversion, the quality remains the same and the quantity may change.</a:t>
            </a:r>
            <a:endParaRPr lang="en-US" dirty="0">
              <a:latin typeface="Calibri" panose="020F0502020204030204" pitchFamily="34" charset="0"/>
              <a:ea typeface="Calibri" panose="020F0502020204030204" pitchFamily="34" charset="0"/>
              <a:cs typeface="Mangal"/>
            </a:endParaRPr>
          </a:p>
        </p:txBody>
      </p:sp>
      <p:sp>
        <p:nvSpPr>
          <p:cNvPr id="7" name="Rectangle 6"/>
          <p:cNvSpPr/>
          <p:nvPr/>
        </p:nvSpPr>
        <p:spPr>
          <a:xfrm>
            <a:off x="1911929" y="1416904"/>
            <a:ext cx="7666182" cy="388696"/>
          </a:xfrm>
          <a:prstGeom prst="rect">
            <a:avLst/>
          </a:prstGeom>
        </p:spPr>
        <p:txBody>
          <a:bodyPr wrap="square">
            <a:spAutoFit/>
          </a:bodyPr>
          <a:lstStyle/>
          <a:p>
            <a:pPr marL="1174750" marR="0" algn="ctr">
              <a:lnSpc>
                <a:spcPct val="107000"/>
              </a:lnSpc>
              <a:spcBef>
                <a:spcPts val="0"/>
              </a:spcBef>
              <a:spcAft>
                <a:spcPts val="800"/>
              </a:spcAft>
            </a:pPr>
            <a:r>
              <a:rPr lang="en-IN" b="1" dirty="0">
                <a:latin typeface="Calibri" panose="020F0502020204030204" pitchFamily="34" charset="0"/>
                <a:ea typeface="Calibri" panose="020F0502020204030204" pitchFamily="34" charset="0"/>
                <a:cs typeface="Mangal"/>
              </a:rPr>
              <a:t>Table of Valid Obversions</a:t>
            </a:r>
            <a:endParaRPr lang="en-US" dirty="0">
              <a:latin typeface="Calibri" panose="020F0502020204030204" pitchFamily="34" charset="0"/>
              <a:ea typeface="Calibri" panose="020F0502020204030204" pitchFamily="34" charset="0"/>
              <a:cs typeface="Mangal"/>
            </a:endParaRPr>
          </a:p>
        </p:txBody>
      </p:sp>
    </p:spTree>
    <p:extLst>
      <p:ext uri="{BB962C8B-B14F-4D97-AF65-F5344CB8AC3E}">
        <p14:creationId xmlns:p14="http://schemas.microsoft.com/office/powerpoint/2010/main" val="38519465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8266" y="1560944"/>
            <a:ext cx="4813115" cy="3519056"/>
          </a:xfrm>
          <a:prstGeom prst="rect">
            <a:avLst/>
          </a:prstGeom>
          <a:noFill/>
          <a:ln>
            <a:noFill/>
          </a:ln>
        </p:spPr>
      </p:pic>
      <p:sp>
        <p:nvSpPr>
          <p:cNvPr id="2" name="Rectangle 1"/>
          <p:cNvSpPr/>
          <p:nvPr/>
        </p:nvSpPr>
        <p:spPr>
          <a:xfrm>
            <a:off x="147782" y="1560944"/>
            <a:ext cx="11924145" cy="6129114"/>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Mangal"/>
              </a:rPr>
              <a:t>Type – 2</a:t>
            </a: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lvl="0"/>
            <a:r>
              <a:rPr lang="en-US" dirty="0"/>
              <a:t>Which number is in all the geometrical figures?</a:t>
            </a:r>
          </a:p>
          <a:p>
            <a:r>
              <a:rPr lang="en-US" dirty="0"/>
              <a:t>Sol) 4</a:t>
            </a: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a:endParaRPr>
          </a:p>
        </p:txBody>
      </p:sp>
      <p:pic>
        <p:nvPicPr>
          <p:cNvPr id="5" name="Picture 4"/>
          <p:cNvPicPr>
            <a:picLocks noChangeAspect="1"/>
          </p:cNvPicPr>
          <p:nvPr/>
        </p:nvPicPr>
        <p:blipFill>
          <a:blip r:embed="rId3"/>
          <a:stretch>
            <a:fillRect/>
          </a:stretch>
        </p:blipFill>
        <p:spPr>
          <a:xfrm>
            <a:off x="8105689" y="2033403"/>
            <a:ext cx="2581635" cy="1581371"/>
          </a:xfrm>
          <a:prstGeom prst="rect">
            <a:avLst/>
          </a:prstGeom>
        </p:spPr>
      </p:pic>
    </p:spTree>
    <p:extLst>
      <p:ext uri="{BB962C8B-B14F-4D97-AF65-F5344CB8AC3E}">
        <p14:creationId xmlns:p14="http://schemas.microsoft.com/office/powerpoint/2010/main" val="36034751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xEl>
                                              <p:pRg st="9" end="9"/>
                                            </p:txEl>
                                          </p:spTgt>
                                        </p:tgtEl>
                                        <p:attrNameLst>
                                          <p:attrName>style.visibility</p:attrName>
                                        </p:attrNameLst>
                                      </p:cBhvr>
                                      <p:to>
                                        <p:strVal val="visible"/>
                                      </p:to>
                                    </p:set>
                                    <p:animEffect transition="in" filter="fade">
                                      <p:cBhvr>
                                        <p:cTn id="18" dur="1000"/>
                                        <p:tgtEl>
                                          <p:spTgt spid="2">
                                            <p:txEl>
                                              <p:pRg st="9" end="9"/>
                                            </p:txEl>
                                          </p:spTgt>
                                        </p:tgtEl>
                                      </p:cBhvr>
                                    </p:animEffect>
                                    <p:anim calcmode="lin" valueType="num">
                                      <p:cBhvr>
                                        <p:cTn id="19"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9" end="9"/>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animEffect transition="in" filter="fade">
                                      <p:cBhvr>
                                        <p:cTn id="23" dur="1000"/>
                                        <p:tgtEl>
                                          <p:spTgt spid="2">
                                            <p:txEl>
                                              <p:pRg st="10" end="10"/>
                                            </p:txEl>
                                          </p:spTgt>
                                        </p:tgtEl>
                                      </p:cBhvr>
                                    </p:animEffect>
                                    <p:anim calcmode="lin" valueType="num">
                                      <p:cBhvr>
                                        <p:cTn id="24"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25"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2" y="1459345"/>
            <a:ext cx="11591636" cy="5273963"/>
          </a:xfrm>
        </p:spPr>
        <p:txBody>
          <a:bodyPr/>
          <a:lstStyle/>
          <a:p>
            <a:pPr marL="0" indent="0">
              <a:buNone/>
            </a:pPr>
            <a:r>
              <a:rPr lang="en-IN" b="1" dirty="0"/>
              <a:t>2) </a:t>
            </a:r>
            <a:r>
              <a:rPr lang="en-IN" b="1" dirty="0" err="1"/>
              <a:t>Obversion</a:t>
            </a:r>
            <a:r>
              <a:rPr lang="en-IN" dirty="0"/>
              <a:t> : In </a:t>
            </a:r>
            <a:r>
              <a:rPr lang="en-IN" dirty="0" err="1"/>
              <a:t>obversion</a:t>
            </a:r>
            <a:r>
              <a:rPr lang="en-IN" dirty="0"/>
              <a:t>, we change the quality of the proposition and replace the predicate term by its complement.</a:t>
            </a:r>
          </a:p>
          <a:p>
            <a:pPr marL="0" indent="0">
              <a:buNone/>
            </a:pPr>
            <a:endParaRPr lang="en-IN" dirty="0"/>
          </a:p>
          <a:p>
            <a:pPr marL="0" indent="0">
              <a:buNone/>
            </a:pPr>
            <a:r>
              <a:rPr lang="en-IN" b="1" dirty="0"/>
              <a:t>				Table of Valid Obversions</a:t>
            </a:r>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61390309"/>
              </p:ext>
            </p:extLst>
          </p:nvPr>
        </p:nvGraphicFramePr>
        <p:xfrm>
          <a:off x="1394691" y="3325092"/>
          <a:ext cx="9301018" cy="2662030"/>
        </p:xfrm>
        <a:graphic>
          <a:graphicData uri="http://schemas.openxmlformats.org/drawingml/2006/table">
            <a:tbl>
              <a:tblPr firstRow="1" firstCol="1" bandRow="1">
                <a:tableStyleId>{5C22544A-7EE6-4342-B048-85BDC9FD1C3A}</a:tableStyleId>
              </a:tblPr>
              <a:tblGrid>
                <a:gridCol w="4650509">
                  <a:extLst>
                    <a:ext uri="{9D8B030D-6E8A-4147-A177-3AD203B41FA5}">
                      <a16:colId xmlns:a16="http://schemas.microsoft.com/office/drawing/2014/main" val="2715964034"/>
                    </a:ext>
                  </a:extLst>
                </a:gridCol>
                <a:gridCol w="4650509">
                  <a:extLst>
                    <a:ext uri="{9D8B030D-6E8A-4147-A177-3AD203B41FA5}">
                      <a16:colId xmlns:a16="http://schemas.microsoft.com/office/drawing/2014/main" val="46513641"/>
                    </a:ext>
                  </a:extLst>
                </a:gridCol>
              </a:tblGrid>
              <a:tr h="502159">
                <a:tc>
                  <a:txBody>
                    <a:bodyPr/>
                    <a:lstStyle/>
                    <a:p>
                      <a:pPr marL="0" marR="0" algn="ctr">
                        <a:lnSpc>
                          <a:spcPct val="107000"/>
                        </a:lnSpc>
                        <a:spcBef>
                          <a:spcPts val="0"/>
                        </a:spcBef>
                        <a:spcAft>
                          <a:spcPts val="0"/>
                        </a:spcAft>
                      </a:pPr>
                      <a:r>
                        <a:rPr lang="en-IN" sz="2000" dirty="0" err="1">
                          <a:effectLst/>
                        </a:rPr>
                        <a:t>Obversion</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dirty="0">
                          <a:effectLst/>
                        </a:rPr>
                        <a:t>Obverse</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2551822713"/>
                  </a:ext>
                </a:extLst>
              </a:tr>
              <a:tr h="502533">
                <a:tc>
                  <a:txBody>
                    <a:bodyPr/>
                    <a:lstStyle/>
                    <a:p>
                      <a:pPr marL="0" marR="0">
                        <a:lnSpc>
                          <a:spcPct val="107000"/>
                        </a:lnSpc>
                        <a:spcBef>
                          <a:spcPts val="0"/>
                        </a:spcBef>
                        <a:spcAft>
                          <a:spcPts val="0"/>
                        </a:spcAft>
                      </a:pPr>
                      <a:r>
                        <a:rPr lang="en-IN" sz="2000" dirty="0">
                          <a:effectLst/>
                        </a:rPr>
                        <a:t>A : All birds are mammals</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IN" sz="2000">
                          <a:effectLst/>
                        </a:rPr>
                        <a:t>E : no birds are non-mammals.</a:t>
                      </a:r>
                      <a:endParaRPr lang="en-US" sz="20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2238112323"/>
                  </a:ext>
                </a:extLst>
              </a:tr>
              <a:tr h="502533">
                <a:tc>
                  <a:txBody>
                    <a:bodyPr/>
                    <a:lstStyle/>
                    <a:p>
                      <a:pPr marL="0" marR="0">
                        <a:lnSpc>
                          <a:spcPct val="107000"/>
                        </a:lnSpc>
                        <a:spcBef>
                          <a:spcPts val="0"/>
                        </a:spcBef>
                        <a:spcAft>
                          <a:spcPts val="0"/>
                        </a:spcAft>
                      </a:pPr>
                      <a:r>
                        <a:rPr lang="en-IN" sz="2000" dirty="0">
                          <a:effectLst/>
                        </a:rPr>
                        <a:t>E : No poets are singers.</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IN" sz="2000" dirty="0">
                          <a:effectLst/>
                        </a:rPr>
                        <a:t>A : All poets are non-singers.</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238853297"/>
                  </a:ext>
                </a:extLst>
              </a:tr>
              <a:tr h="502533">
                <a:tc>
                  <a:txBody>
                    <a:bodyPr/>
                    <a:lstStyle/>
                    <a:p>
                      <a:pPr marL="0" marR="0">
                        <a:lnSpc>
                          <a:spcPct val="107000"/>
                        </a:lnSpc>
                        <a:spcBef>
                          <a:spcPts val="0"/>
                        </a:spcBef>
                        <a:spcAft>
                          <a:spcPts val="0"/>
                        </a:spcAft>
                      </a:pPr>
                      <a:r>
                        <a:rPr lang="en-IN" sz="2000" dirty="0">
                          <a:effectLst/>
                        </a:rPr>
                        <a:t>I : some nurses are doctors.</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IN" sz="2000">
                          <a:effectLst/>
                        </a:rPr>
                        <a:t>O : some nurses are not non-doctors.</a:t>
                      </a:r>
                      <a:endParaRPr lang="en-US" sz="20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937378649"/>
                  </a:ext>
                </a:extLst>
              </a:tr>
              <a:tr h="502533">
                <a:tc>
                  <a:txBody>
                    <a:bodyPr/>
                    <a:lstStyle/>
                    <a:p>
                      <a:pPr marL="0" marR="0">
                        <a:lnSpc>
                          <a:spcPct val="107000"/>
                        </a:lnSpc>
                        <a:spcBef>
                          <a:spcPts val="0"/>
                        </a:spcBef>
                        <a:spcAft>
                          <a:spcPts val="0"/>
                        </a:spcAft>
                      </a:pPr>
                      <a:r>
                        <a:rPr lang="en-IN" sz="2000" dirty="0">
                          <a:effectLst/>
                        </a:rPr>
                        <a:t>O : Some politicians are not statesmen.</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IN" sz="2000" dirty="0">
                          <a:effectLst/>
                        </a:rPr>
                        <a:t>I : Some politicians are non-statesmen.</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1926682623"/>
                  </a:ext>
                </a:extLst>
              </a:tr>
            </a:tbl>
          </a:graphicData>
        </a:graphic>
      </p:graphicFrame>
    </p:spTree>
    <p:extLst>
      <p:ext uri="{BB962C8B-B14F-4D97-AF65-F5344CB8AC3E}">
        <p14:creationId xmlns:p14="http://schemas.microsoft.com/office/powerpoint/2010/main" val="24707095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5" y="1560946"/>
            <a:ext cx="11850254" cy="5200072"/>
          </a:xfrm>
        </p:spPr>
        <p:txBody>
          <a:bodyPr>
            <a:normAutofit/>
          </a:bodyPr>
          <a:lstStyle/>
          <a:p>
            <a:pPr marL="0" indent="0">
              <a:buNone/>
            </a:pPr>
            <a:r>
              <a:rPr lang="en-IN" b="1" dirty="0"/>
              <a:t>3) Contraposition</a:t>
            </a:r>
            <a:r>
              <a:rPr lang="en-IN" dirty="0"/>
              <a:t> : To obtain the contrapositive of a statement, we first replace the subject and predicate terms in the proposition and then exchange both these terms with their complements.</a:t>
            </a:r>
            <a:endParaRPr lang="en-US" dirty="0"/>
          </a:p>
          <a:p>
            <a:pPr marL="0" indent="0" algn="ctr">
              <a:buNone/>
            </a:pPr>
            <a:r>
              <a:rPr lang="en-IN" b="1" dirty="0"/>
              <a:t>Table of Valid Contrapositions</a:t>
            </a:r>
          </a:p>
          <a:p>
            <a:pPr marL="0" indent="0" algn="ctr">
              <a:buNone/>
            </a:pPr>
            <a:endParaRPr lang="en-IN" b="1" dirty="0"/>
          </a:p>
          <a:p>
            <a:pPr marL="0" indent="0" algn="ctr">
              <a:buNone/>
            </a:pPr>
            <a:endParaRPr lang="en-IN" b="1" dirty="0"/>
          </a:p>
          <a:p>
            <a:pPr marL="0" indent="0" algn="ctr">
              <a:buNone/>
            </a:pPr>
            <a:endParaRPr lang="en-IN" b="1" dirty="0"/>
          </a:p>
          <a:p>
            <a:pPr marL="0" indent="0" algn="ctr">
              <a:buNone/>
            </a:pPr>
            <a:endParaRPr lang="en-IN" b="1" dirty="0"/>
          </a:p>
          <a:p>
            <a:pPr marL="0" indent="0" algn="ctr">
              <a:buNone/>
            </a:pPr>
            <a:endParaRPr lang="en-IN" b="1" dirty="0"/>
          </a:p>
          <a:p>
            <a:pPr marL="0" indent="0" algn="ctr">
              <a:buNone/>
            </a:pPr>
            <a:r>
              <a:rPr lang="en-IN" dirty="0"/>
              <a:t>Note : the valid converse, observe or contrapositive of a given proposition always logically follows from the proposition.</a:t>
            </a:r>
            <a:endParaRPr lang="en-US" dirty="0"/>
          </a:p>
          <a:p>
            <a:pPr marL="0" indent="0" algn="ctr">
              <a:buNone/>
            </a:pPr>
            <a:endParaRPr lang="en-IN" b="1" dirty="0"/>
          </a:p>
          <a:p>
            <a:pPr marL="0" indent="0" algn="ctr">
              <a:buNone/>
            </a:pPr>
            <a:endParaRPr lang="en-IN" b="1" dirty="0"/>
          </a:p>
          <a:p>
            <a:pPr marL="0" indent="0" algn="ctr">
              <a:buNone/>
            </a:pPr>
            <a:endParaRPr lang="en-IN" b="1" dirty="0"/>
          </a:p>
          <a:p>
            <a:pPr marL="0" indent="0" algn="ctr">
              <a:buNone/>
            </a:pPr>
            <a:endParaRPr lang="en-IN" b="1" dirty="0"/>
          </a:p>
          <a:p>
            <a:pPr marL="0" indent="0" algn="ctr">
              <a:buNone/>
            </a:pP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36535059"/>
              </p:ext>
            </p:extLst>
          </p:nvPr>
        </p:nvGraphicFramePr>
        <p:xfrm>
          <a:off x="1366982" y="3244344"/>
          <a:ext cx="9725890" cy="1475510"/>
        </p:xfrm>
        <a:graphic>
          <a:graphicData uri="http://schemas.openxmlformats.org/drawingml/2006/table">
            <a:tbl>
              <a:tblPr firstRow="1" firstCol="1" bandRow="1">
                <a:tableStyleId>{5C22544A-7EE6-4342-B048-85BDC9FD1C3A}</a:tableStyleId>
              </a:tblPr>
              <a:tblGrid>
                <a:gridCol w="4862945">
                  <a:extLst>
                    <a:ext uri="{9D8B030D-6E8A-4147-A177-3AD203B41FA5}">
                      <a16:colId xmlns:a16="http://schemas.microsoft.com/office/drawing/2014/main" val="4045722783"/>
                    </a:ext>
                  </a:extLst>
                </a:gridCol>
                <a:gridCol w="4862945">
                  <a:extLst>
                    <a:ext uri="{9D8B030D-6E8A-4147-A177-3AD203B41FA5}">
                      <a16:colId xmlns:a16="http://schemas.microsoft.com/office/drawing/2014/main" val="3653722542"/>
                    </a:ext>
                  </a:extLst>
                </a:gridCol>
              </a:tblGrid>
              <a:tr h="491592">
                <a:tc>
                  <a:txBody>
                    <a:bodyPr/>
                    <a:lstStyle/>
                    <a:p>
                      <a:pPr marL="0" marR="0" algn="ctr">
                        <a:lnSpc>
                          <a:spcPct val="107000"/>
                        </a:lnSpc>
                        <a:spcBef>
                          <a:spcPts val="0"/>
                        </a:spcBef>
                        <a:spcAft>
                          <a:spcPts val="0"/>
                        </a:spcAft>
                      </a:pPr>
                      <a:r>
                        <a:rPr lang="en-IN" sz="2000" dirty="0">
                          <a:effectLst/>
                        </a:rPr>
                        <a:t>Proposition</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IN" sz="2000" dirty="0">
                          <a:effectLst/>
                        </a:rPr>
                        <a:t>Contraposition</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666341265"/>
                  </a:ext>
                </a:extLst>
              </a:tr>
              <a:tr h="491959">
                <a:tc>
                  <a:txBody>
                    <a:bodyPr/>
                    <a:lstStyle/>
                    <a:p>
                      <a:pPr marL="0" marR="0">
                        <a:lnSpc>
                          <a:spcPct val="107000"/>
                        </a:lnSpc>
                        <a:spcBef>
                          <a:spcPts val="0"/>
                        </a:spcBef>
                        <a:spcAft>
                          <a:spcPts val="0"/>
                        </a:spcAft>
                      </a:pPr>
                      <a:r>
                        <a:rPr lang="en-IN" sz="2000" dirty="0">
                          <a:effectLst/>
                        </a:rPr>
                        <a:t>A : All birds are mammals</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IN" sz="2000">
                          <a:effectLst/>
                        </a:rPr>
                        <a:t>A : All non-mammals are non-birds.</a:t>
                      </a:r>
                      <a:endParaRPr lang="en-US" sz="20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892554678"/>
                  </a:ext>
                </a:extLst>
              </a:tr>
              <a:tr h="491959">
                <a:tc>
                  <a:txBody>
                    <a:bodyPr/>
                    <a:lstStyle/>
                    <a:p>
                      <a:pPr marL="0" marR="0">
                        <a:lnSpc>
                          <a:spcPct val="107000"/>
                        </a:lnSpc>
                        <a:spcBef>
                          <a:spcPts val="0"/>
                        </a:spcBef>
                        <a:spcAft>
                          <a:spcPts val="0"/>
                        </a:spcAft>
                      </a:pPr>
                      <a:r>
                        <a:rPr lang="en-IN" sz="2000" dirty="0">
                          <a:effectLst/>
                        </a:rPr>
                        <a:t>I : Some birds are mammals.</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IN" sz="2000" dirty="0">
                          <a:effectLst/>
                        </a:rPr>
                        <a:t>I : Some non-mammals are non-birds</a:t>
                      </a:r>
                      <a:endParaRPr lang="en-US" sz="20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011124640"/>
                  </a:ext>
                </a:extLst>
              </a:tr>
            </a:tbl>
          </a:graphicData>
        </a:graphic>
      </p:graphicFrame>
    </p:spTree>
    <p:extLst>
      <p:ext uri="{BB962C8B-B14F-4D97-AF65-F5344CB8AC3E}">
        <p14:creationId xmlns:p14="http://schemas.microsoft.com/office/powerpoint/2010/main" val="1676448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down)">
                                      <p:cBhvr>
                                        <p:cTn id="24" dur="580">
                                          <p:stCondLst>
                                            <p:cond delay="0"/>
                                          </p:stCondLst>
                                        </p:cTn>
                                        <p:tgtEl>
                                          <p:spTgt spid="3">
                                            <p:txEl>
                                              <p:pRg st="7" end="7"/>
                                            </p:txEl>
                                          </p:spTgt>
                                        </p:tgtEl>
                                      </p:cBhvr>
                                    </p:animEffect>
                                    <p:anim calcmode="lin" valueType="num">
                                      <p:cBhvr>
                                        <p:cTn id="25"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xEl>
                                              <p:pRg st="7" end="7"/>
                                            </p:txEl>
                                          </p:spTgt>
                                        </p:tgtEl>
                                      </p:cBhvr>
                                      <p:to x="100000" y="60000"/>
                                    </p:animScale>
                                    <p:animScale>
                                      <p:cBhvr>
                                        <p:cTn id="31" dur="166" decel="50000">
                                          <p:stCondLst>
                                            <p:cond delay="676"/>
                                          </p:stCondLst>
                                        </p:cTn>
                                        <p:tgtEl>
                                          <p:spTgt spid="3">
                                            <p:txEl>
                                              <p:pRg st="7" end="7"/>
                                            </p:txEl>
                                          </p:spTgt>
                                        </p:tgtEl>
                                      </p:cBhvr>
                                      <p:to x="100000" y="100000"/>
                                    </p:animScale>
                                    <p:animScale>
                                      <p:cBhvr>
                                        <p:cTn id="32" dur="26">
                                          <p:stCondLst>
                                            <p:cond delay="1312"/>
                                          </p:stCondLst>
                                        </p:cTn>
                                        <p:tgtEl>
                                          <p:spTgt spid="3">
                                            <p:txEl>
                                              <p:pRg st="7" end="7"/>
                                            </p:txEl>
                                          </p:spTgt>
                                        </p:tgtEl>
                                      </p:cBhvr>
                                      <p:to x="100000" y="80000"/>
                                    </p:animScale>
                                    <p:animScale>
                                      <p:cBhvr>
                                        <p:cTn id="33" dur="166" decel="50000">
                                          <p:stCondLst>
                                            <p:cond delay="1338"/>
                                          </p:stCondLst>
                                        </p:cTn>
                                        <p:tgtEl>
                                          <p:spTgt spid="3">
                                            <p:txEl>
                                              <p:pRg st="7" end="7"/>
                                            </p:txEl>
                                          </p:spTgt>
                                        </p:tgtEl>
                                      </p:cBhvr>
                                      <p:to x="100000" y="100000"/>
                                    </p:animScale>
                                    <p:animScale>
                                      <p:cBhvr>
                                        <p:cTn id="34" dur="26">
                                          <p:stCondLst>
                                            <p:cond delay="1642"/>
                                          </p:stCondLst>
                                        </p:cTn>
                                        <p:tgtEl>
                                          <p:spTgt spid="3">
                                            <p:txEl>
                                              <p:pRg st="7" end="7"/>
                                            </p:txEl>
                                          </p:spTgt>
                                        </p:tgtEl>
                                      </p:cBhvr>
                                      <p:to x="100000" y="90000"/>
                                    </p:animScale>
                                    <p:animScale>
                                      <p:cBhvr>
                                        <p:cTn id="35" dur="166" decel="50000">
                                          <p:stCondLst>
                                            <p:cond delay="1668"/>
                                          </p:stCondLst>
                                        </p:cTn>
                                        <p:tgtEl>
                                          <p:spTgt spid="3">
                                            <p:txEl>
                                              <p:pRg st="7" end="7"/>
                                            </p:txEl>
                                          </p:spTgt>
                                        </p:tgtEl>
                                      </p:cBhvr>
                                      <p:to x="100000" y="100000"/>
                                    </p:animScale>
                                    <p:animScale>
                                      <p:cBhvr>
                                        <p:cTn id="36" dur="26">
                                          <p:stCondLst>
                                            <p:cond delay="1808"/>
                                          </p:stCondLst>
                                        </p:cTn>
                                        <p:tgtEl>
                                          <p:spTgt spid="3">
                                            <p:txEl>
                                              <p:pRg st="7" end="7"/>
                                            </p:txEl>
                                          </p:spTgt>
                                        </p:tgtEl>
                                      </p:cBhvr>
                                      <p:to x="100000" y="95000"/>
                                    </p:animScale>
                                    <p:animScale>
                                      <p:cBhvr>
                                        <p:cTn id="37"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7018" y="1533236"/>
            <a:ext cx="11942618" cy="5126182"/>
          </a:xfrm>
        </p:spPr>
        <p:txBody>
          <a:bodyPr/>
          <a:lstStyle/>
          <a:p>
            <a:pPr marL="0" lvl="0" indent="0">
              <a:buNone/>
            </a:pPr>
            <a:r>
              <a:rPr lang="en-IN" b="1" dirty="0"/>
              <a:t>B) Mediate Deductive Inference (SYLLOGISM)</a:t>
            </a:r>
            <a:r>
              <a:rPr lang="en-IN" dirty="0"/>
              <a:t> : First introduced by Aristotle, a syllogism is a deductive argument in which conclusion has to be drawn from two propositions referred to as the premises.</a:t>
            </a:r>
          </a:p>
          <a:p>
            <a:pPr marL="0" lvl="0" indent="0">
              <a:buNone/>
            </a:pPr>
            <a:endParaRPr lang="en-US" dirty="0"/>
          </a:p>
          <a:p>
            <a:pPr marL="0" indent="0">
              <a:buNone/>
            </a:pPr>
            <a:r>
              <a:rPr lang="en-IN" dirty="0"/>
              <a:t>                    </a:t>
            </a:r>
            <a:r>
              <a:rPr lang="en-IN" b="1" dirty="0"/>
              <a:t>Examples</a:t>
            </a:r>
            <a:r>
              <a:rPr lang="en-IN" dirty="0"/>
              <a:t> :          1. All lotus are flowers.</a:t>
            </a:r>
            <a:endParaRPr lang="en-US" dirty="0"/>
          </a:p>
          <a:p>
            <a:pPr marL="0" indent="0">
              <a:buNone/>
            </a:pPr>
            <a:r>
              <a:rPr lang="en-IN" dirty="0"/>
              <a:t>                                                 2. All flowers are beautiful.</a:t>
            </a:r>
            <a:endParaRPr lang="en-US" dirty="0"/>
          </a:p>
          <a:p>
            <a:pPr marL="0" indent="0">
              <a:buNone/>
            </a:pPr>
            <a:r>
              <a:rPr lang="en-IN" dirty="0"/>
              <a:t>                                                 3. All lotus are beautiful.</a:t>
            </a:r>
          </a:p>
          <a:p>
            <a:pPr marL="0" indent="0">
              <a:buNone/>
            </a:pPr>
            <a:endParaRPr lang="en-US" dirty="0"/>
          </a:p>
          <a:p>
            <a:r>
              <a:rPr lang="en-IN" dirty="0"/>
              <a:t>Clearly, the preposition </a:t>
            </a:r>
            <a:r>
              <a:rPr lang="en-IN" b="1" dirty="0"/>
              <a:t>1 and 2 are the premises </a:t>
            </a:r>
            <a:r>
              <a:rPr lang="en-IN" dirty="0"/>
              <a:t>and the proposition 3, which follows from the first two propositions, is called the </a:t>
            </a:r>
            <a:r>
              <a:rPr lang="en-IN" b="1" dirty="0"/>
              <a:t>conclusion.</a:t>
            </a:r>
            <a:endParaRPr lang="en-US" b="1" dirty="0"/>
          </a:p>
          <a:p>
            <a:endParaRPr lang="en-US" dirty="0"/>
          </a:p>
        </p:txBody>
      </p:sp>
    </p:spTree>
    <p:extLst>
      <p:ext uri="{BB962C8B-B14F-4D97-AF65-F5344CB8AC3E}">
        <p14:creationId xmlns:p14="http://schemas.microsoft.com/office/powerpoint/2010/main" val="20946746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anim calcmode="lin" valueType="num">
                                      <p:cBhvr>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909" y="1560945"/>
            <a:ext cx="11868727" cy="5163127"/>
          </a:xfrm>
        </p:spPr>
        <p:txBody>
          <a:bodyPr>
            <a:normAutofit/>
          </a:bodyPr>
          <a:lstStyle/>
          <a:p>
            <a:pPr marL="0" indent="0">
              <a:buNone/>
            </a:pPr>
            <a:r>
              <a:rPr lang="en-IN" b="1" dirty="0"/>
              <a:t>Term</a:t>
            </a:r>
            <a:r>
              <a:rPr lang="en-IN" dirty="0"/>
              <a:t> </a:t>
            </a:r>
            <a:r>
              <a:rPr lang="en-IN" b="1" dirty="0"/>
              <a:t>:</a:t>
            </a:r>
            <a:r>
              <a:rPr lang="en-IN" dirty="0"/>
              <a:t> In Logic, a term is a word or a combination of words, which by itself can be used as a subject or predicate of a proposition.</a:t>
            </a:r>
            <a:endParaRPr lang="en-US" dirty="0"/>
          </a:p>
          <a:p>
            <a:r>
              <a:rPr lang="en-IN" dirty="0"/>
              <a:t>Syllogism is concerned with three terms:</a:t>
            </a:r>
          </a:p>
          <a:p>
            <a:pPr marL="0" indent="0">
              <a:buNone/>
            </a:pPr>
            <a:endParaRPr lang="en-US" dirty="0"/>
          </a:p>
          <a:p>
            <a:pPr marL="914400" lvl="1" indent="-457200">
              <a:buFont typeface="+mj-lt"/>
              <a:buAutoNum type="arabicPeriod"/>
            </a:pPr>
            <a:r>
              <a:rPr lang="en-IN" b="1" dirty="0"/>
              <a:t>Major Term</a:t>
            </a:r>
            <a:r>
              <a:rPr lang="en-IN" dirty="0"/>
              <a:t> </a:t>
            </a:r>
            <a:r>
              <a:rPr lang="en-IN" b="1" dirty="0"/>
              <a:t>:</a:t>
            </a:r>
            <a:r>
              <a:rPr lang="en-IN" dirty="0"/>
              <a:t> It is the </a:t>
            </a:r>
            <a:r>
              <a:rPr lang="en-IN" b="1" dirty="0"/>
              <a:t>predicate of the conclusion</a:t>
            </a:r>
            <a:r>
              <a:rPr lang="en-IN" dirty="0"/>
              <a:t> and is denoted by P (first letter of ‘Predicate’).</a:t>
            </a:r>
            <a:endParaRPr lang="en-US" dirty="0"/>
          </a:p>
          <a:p>
            <a:pPr marL="914400" lvl="1" indent="-457200">
              <a:buFont typeface="+mj-lt"/>
              <a:buAutoNum type="arabicPeriod"/>
            </a:pPr>
            <a:r>
              <a:rPr lang="en-IN" b="1" dirty="0"/>
              <a:t>Minor Term</a:t>
            </a:r>
            <a:r>
              <a:rPr lang="en-IN" dirty="0"/>
              <a:t> </a:t>
            </a:r>
            <a:r>
              <a:rPr lang="en-IN" b="1" dirty="0"/>
              <a:t>:</a:t>
            </a:r>
            <a:r>
              <a:rPr lang="en-IN" dirty="0"/>
              <a:t> It is the </a:t>
            </a:r>
            <a:r>
              <a:rPr lang="en-IN" b="1" dirty="0"/>
              <a:t>subject of the conclusion </a:t>
            </a:r>
            <a:r>
              <a:rPr lang="en-IN" dirty="0"/>
              <a:t>and is denoted by S (first letter of ‘Subject’).</a:t>
            </a:r>
            <a:endParaRPr lang="en-US" dirty="0"/>
          </a:p>
          <a:p>
            <a:pPr marL="914400" lvl="1" indent="-457200">
              <a:buFont typeface="+mj-lt"/>
              <a:buAutoNum type="arabicPeriod"/>
            </a:pPr>
            <a:r>
              <a:rPr lang="en-IN" b="1" dirty="0"/>
              <a:t>Middle Term</a:t>
            </a:r>
            <a:r>
              <a:rPr lang="en-IN" dirty="0"/>
              <a:t> </a:t>
            </a:r>
            <a:r>
              <a:rPr lang="en-IN" b="1" dirty="0"/>
              <a:t>:</a:t>
            </a:r>
            <a:r>
              <a:rPr lang="en-IN" dirty="0"/>
              <a:t> It is the </a:t>
            </a:r>
            <a:r>
              <a:rPr lang="en-IN" b="1" dirty="0"/>
              <a:t>term common to both the premises </a:t>
            </a:r>
            <a:r>
              <a:rPr lang="en-IN" dirty="0"/>
              <a:t>and is denoted by M (first letter of ‘Middle’).</a:t>
            </a:r>
            <a:endParaRPr lang="en-US" dirty="0"/>
          </a:p>
          <a:p>
            <a:endParaRPr lang="en-US" dirty="0"/>
          </a:p>
        </p:txBody>
      </p:sp>
    </p:spTree>
    <p:extLst>
      <p:ext uri="{BB962C8B-B14F-4D97-AF65-F5344CB8AC3E}">
        <p14:creationId xmlns:p14="http://schemas.microsoft.com/office/powerpoint/2010/main" val="8770826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p:cTn id="18"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3" end="3"/>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564" y="1708728"/>
            <a:ext cx="11545454" cy="4802908"/>
          </a:xfrm>
        </p:spPr>
        <p:txBody>
          <a:bodyPr/>
          <a:lstStyle/>
          <a:p>
            <a:pPr marL="0" indent="0">
              <a:buNone/>
            </a:pPr>
            <a:r>
              <a:rPr lang="en-IN" b="1" dirty="0"/>
              <a:t>Example</a:t>
            </a:r>
            <a:r>
              <a:rPr lang="en-IN" dirty="0"/>
              <a:t> :         </a:t>
            </a:r>
            <a:r>
              <a:rPr lang="en-IN" b="1" dirty="0"/>
              <a:t>Premises:</a:t>
            </a:r>
            <a:r>
              <a:rPr lang="en-IN" dirty="0"/>
              <a:t>                         1. All dogs are animals.</a:t>
            </a:r>
            <a:endParaRPr lang="en-US" dirty="0"/>
          </a:p>
          <a:p>
            <a:pPr marL="0" indent="0">
              <a:buNone/>
            </a:pPr>
            <a:r>
              <a:rPr lang="en-IN" dirty="0"/>
              <a:t>                                                                    2. All tigers are dogs.</a:t>
            </a:r>
            <a:endParaRPr lang="en-US" dirty="0"/>
          </a:p>
          <a:p>
            <a:pPr marL="0" indent="0">
              <a:buNone/>
            </a:pPr>
            <a:r>
              <a:rPr lang="en-IN" dirty="0"/>
              <a:t>                        </a:t>
            </a:r>
            <a:r>
              <a:rPr lang="en-IN" b="1" dirty="0"/>
              <a:t>Conclusion:</a:t>
            </a:r>
            <a:r>
              <a:rPr lang="en-IN" dirty="0"/>
              <a:t>                       All tigers are animals.</a:t>
            </a:r>
          </a:p>
          <a:p>
            <a:pPr marL="0" indent="0">
              <a:buNone/>
            </a:pPr>
            <a:endParaRPr lang="en-US" dirty="0"/>
          </a:p>
          <a:p>
            <a:r>
              <a:rPr lang="en-IN" dirty="0"/>
              <a:t>Here ‘animals’ is the predicate of the conclusion and so, it is the major term, P.</a:t>
            </a:r>
            <a:endParaRPr lang="en-US" dirty="0"/>
          </a:p>
          <a:p>
            <a:r>
              <a:rPr lang="en-IN" dirty="0"/>
              <a:t>‘Tiger’ is the subject of the conclusion and so, it is the minor term, S.</a:t>
            </a:r>
            <a:endParaRPr lang="en-US" dirty="0"/>
          </a:p>
          <a:p>
            <a:r>
              <a:rPr lang="en-IN" dirty="0"/>
              <a:t>‘Dogs’ is the term common to both the premises and so, it is the middle term, M.</a:t>
            </a:r>
            <a:endParaRPr lang="en-US" dirty="0"/>
          </a:p>
          <a:p>
            <a:endParaRPr lang="en-US" dirty="0"/>
          </a:p>
        </p:txBody>
      </p:sp>
    </p:spTree>
    <p:extLst>
      <p:ext uri="{BB962C8B-B14F-4D97-AF65-F5344CB8AC3E}">
        <p14:creationId xmlns:p14="http://schemas.microsoft.com/office/powerpoint/2010/main" val="3569908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 calcmode="lin" valueType="num">
                                      <p:cBhvr>
                                        <p:cTn id="5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4" end="4"/>
                                            </p:txEl>
                                          </p:spTgt>
                                        </p:tgtEl>
                                      </p:cBhvr>
                                    </p:animEffect>
                                  </p:childTnLst>
                                </p:cTn>
                              </p:par>
                              <p:par>
                                <p:cTn id="61" presetID="31" presetClass="entr" presetSubtype="0" fill="hold" nodeType="with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 calcmode="lin" valueType="num">
                                      <p:cBhvr>
                                        <p:cTn id="6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5" end="5"/>
                                            </p:txEl>
                                          </p:spTgt>
                                        </p:tgtEl>
                                      </p:cBhvr>
                                    </p:animEffect>
                                  </p:childTnLst>
                                </p:cTn>
                              </p:par>
                              <p:par>
                                <p:cTn id="67" presetID="31" presetClass="entr" presetSubtype="0" fill="hold" nodeType="with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 calcmode="lin" valueType="num">
                                      <p:cBhvr>
                                        <p:cTn id="6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7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855" y="1570182"/>
            <a:ext cx="11804072" cy="5144654"/>
          </a:xfrm>
        </p:spPr>
        <p:txBody>
          <a:bodyPr>
            <a:normAutofit lnSpcReduction="10000"/>
          </a:bodyPr>
          <a:lstStyle/>
          <a:p>
            <a:pPr marL="0" indent="0">
              <a:buNone/>
            </a:pPr>
            <a:r>
              <a:rPr lang="en-IN" b="1" dirty="0"/>
              <a:t>Major and Minor Premises :</a:t>
            </a:r>
            <a:r>
              <a:rPr lang="en-IN" dirty="0"/>
              <a:t> Of the two premises, the major premise is that in which the middle term is the subject and the minor premise is that in which the middle term is the predicate.</a:t>
            </a:r>
          </a:p>
          <a:p>
            <a:pPr marL="0" indent="0">
              <a:buNone/>
            </a:pPr>
            <a:endParaRPr lang="en-US" dirty="0"/>
          </a:p>
          <a:p>
            <a:pPr marL="0" indent="0">
              <a:buNone/>
            </a:pPr>
            <a:r>
              <a:rPr lang="en-IN" b="1" dirty="0"/>
              <a:t>Rules for Deriving the Conclusion from Two Given Premises</a:t>
            </a:r>
          </a:p>
          <a:p>
            <a:pPr marL="0" indent="0">
              <a:buNone/>
            </a:pPr>
            <a:endParaRPr lang="en-US" dirty="0"/>
          </a:p>
          <a:p>
            <a:pPr marL="0" lvl="0" indent="0">
              <a:buNone/>
            </a:pPr>
            <a:r>
              <a:rPr lang="en-IN" b="1" dirty="0"/>
              <a:t>1) The conclusion does not contain the middle term. </a:t>
            </a:r>
            <a:endParaRPr lang="en-US" dirty="0"/>
          </a:p>
          <a:p>
            <a:r>
              <a:rPr lang="en-IN" b="1" dirty="0"/>
              <a:t>Example.</a:t>
            </a:r>
            <a:r>
              <a:rPr lang="en-IN" dirty="0"/>
              <a:t>      </a:t>
            </a:r>
            <a:r>
              <a:rPr lang="en-IN" b="1" dirty="0"/>
              <a:t>  Statements :</a:t>
            </a:r>
            <a:r>
              <a:rPr lang="en-IN" dirty="0"/>
              <a:t>          1. All men are girls.</a:t>
            </a:r>
            <a:endParaRPr lang="en-US" dirty="0"/>
          </a:p>
          <a:p>
            <a:pPr marL="0" indent="0">
              <a:buNone/>
            </a:pPr>
            <a:r>
              <a:rPr lang="en-IN" dirty="0"/>
              <a:t>                                                           2. Some girls are students.</a:t>
            </a:r>
            <a:endParaRPr lang="en-US" dirty="0"/>
          </a:p>
          <a:p>
            <a:pPr marL="0" indent="0">
              <a:buNone/>
            </a:pPr>
            <a:r>
              <a:rPr lang="en-IN" dirty="0"/>
              <a:t>                           </a:t>
            </a:r>
            <a:r>
              <a:rPr lang="en-IN" b="1" dirty="0"/>
              <a:t>Conclusions : </a:t>
            </a:r>
            <a:r>
              <a:rPr lang="en-IN" dirty="0"/>
              <a:t>        1. All girls are men.</a:t>
            </a:r>
            <a:endParaRPr lang="en-US" dirty="0"/>
          </a:p>
          <a:p>
            <a:pPr marL="0" indent="0">
              <a:buNone/>
            </a:pPr>
            <a:r>
              <a:rPr lang="en-IN" dirty="0"/>
              <a:t>                                                           2. Some girls are not students.</a:t>
            </a:r>
            <a:endParaRPr lang="en-US" dirty="0"/>
          </a:p>
          <a:p>
            <a:r>
              <a:rPr lang="en-IN" dirty="0"/>
              <a:t>Since both the conclusions 1 and 2 contain the middle term ‘girls’, so neither of them can follow.</a:t>
            </a:r>
            <a:endParaRPr lang="en-US" dirty="0"/>
          </a:p>
          <a:p>
            <a:endParaRPr lang="en-US" dirty="0"/>
          </a:p>
        </p:txBody>
      </p:sp>
    </p:spTree>
    <p:extLst>
      <p:ext uri="{BB962C8B-B14F-4D97-AF65-F5344CB8AC3E}">
        <p14:creationId xmlns:p14="http://schemas.microsoft.com/office/powerpoint/2010/main" val="29225004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6" end="6"/>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7" end="7"/>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8" end="8"/>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1" y="1487056"/>
            <a:ext cx="11711709" cy="5172362"/>
          </a:xfrm>
        </p:spPr>
        <p:txBody>
          <a:bodyPr>
            <a:normAutofit/>
          </a:bodyPr>
          <a:lstStyle/>
          <a:p>
            <a:pPr marL="0" lvl="0" indent="0">
              <a:buNone/>
            </a:pPr>
            <a:r>
              <a:rPr lang="en-IN" b="1" dirty="0"/>
              <a:t>2) No term can be distributed in the conclusion unless it is distributed in the premises.</a:t>
            </a:r>
            <a:endParaRPr lang="en-US" dirty="0"/>
          </a:p>
          <a:p>
            <a:pPr marL="0" indent="0">
              <a:buNone/>
            </a:pPr>
            <a:r>
              <a:rPr lang="en-IN" dirty="0"/>
              <a:t>Example.      </a:t>
            </a:r>
            <a:r>
              <a:rPr lang="en-IN" b="1" dirty="0"/>
              <a:t>Statements:</a:t>
            </a:r>
            <a:r>
              <a:rPr lang="en-IN" dirty="0"/>
              <a:t>         1. Some dogs are goats</a:t>
            </a:r>
            <a:endParaRPr lang="en-US" dirty="0"/>
          </a:p>
          <a:p>
            <a:pPr marL="0" indent="0">
              <a:buNone/>
            </a:pPr>
            <a:r>
              <a:rPr lang="en-IN" dirty="0"/>
              <a:t>                                                   2. All goats are cows.</a:t>
            </a:r>
            <a:endParaRPr lang="en-US" dirty="0"/>
          </a:p>
          <a:p>
            <a:pPr marL="0" indent="0">
              <a:buNone/>
            </a:pPr>
            <a:r>
              <a:rPr lang="en-IN" dirty="0"/>
              <a:t>                     </a:t>
            </a:r>
            <a:r>
              <a:rPr lang="en-IN" b="1" dirty="0"/>
              <a:t>Conclusion :</a:t>
            </a:r>
            <a:r>
              <a:rPr lang="en-IN" dirty="0"/>
              <a:t>        1. All cows are goats.</a:t>
            </a:r>
            <a:endParaRPr lang="en-US" dirty="0"/>
          </a:p>
          <a:p>
            <a:pPr marL="0" indent="0">
              <a:buNone/>
            </a:pPr>
            <a:r>
              <a:rPr lang="en-IN" dirty="0"/>
              <a:t>                                                   2. Some dogs are cows.</a:t>
            </a:r>
          </a:p>
          <a:p>
            <a:pPr marL="0" indent="0">
              <a:buNone/>
            </a:pPr>
            <a:endParaRPr lang="en-US" dirty="0"/>
          </a:p>
          <a:p>
            <a:r>
              <a:rPr lang="en-IN" dirty="0"/>
              <a:t>Statement 1 is an I-type proposition which distributes neither the subject nor the predicate.</a:t>
            </a:r>
            <a:endParaRPr lang="en-US" dirty="0"/>
          </a:p>
          <a:p>
            <a:r>
              <a:rPr lang="en-IN" dirty="0"/>
              <a:t>Statement 2 is an A-type proposition which distributes the subject i.e., ‘goats’ only.</a:t>
            </a:r>
            <a:endParaRPr lang="en-US" dirty="0"/>
          </a:p>
          <a:p>
            <a:r>
              <a:rPr lang="en-IN" dirty="0"/>
              <a:t>Conclusion 1 is an A-type proposition which distributes the subject ‘cow’ only.</a:t>
            </a:r>
            <a:endParaRPr lang="en-US" dirty="0"/>
          </a:p>
          <a:p>
            <a:r>
              <a:rPr lang="en-IN" b="1" dirty="0"/>
              <a:t>Since the term ‘cows’ is distributed in conclusion 1  without being distributed in the premises, so conclusion 1 cannot follow.</a:t>
            </a:r>
            <a:endParaRPr lang="en-US" b="1" dirty="0"/>
          </a:p>
          <a:p>
            <a:endParaRPr lang="en-US" dirty="0"/>
          </a:p>
        </p:txBody>
      </p:sp>
    </p:spTree>
    <p:extLst>
      <p:ext uri="{BB962C8B-B14F-4D97-AF65-F5344CB8AC3E}">
        <p14:creationId xmlns:p14="http://schemas.microsoft.com/office/powerpoint/2010/main" val="103811409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p:cTn id="34"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5"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6"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37" dur="1000"/>
                                        <p:tgtEl>
                                          <p:spTgt spid="3">
                                            <p:txEl>
                                              <p:pRg st="6" end="6"/>
                                            </p:txEl>
                                          </p:spTgt>
                                        </p:tgtEl>
                                      </p:cBhvr>
                                    </p:animEffect>
                                  </p:childTnLst>
                                </p:cTn>
                              </p:par>
                              <p:par>
                                <p:cTn id="38" presetID="31"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p:cTn id="40"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1"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2"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43" dur="1000"/>
                                        <p:tgtEl>
                                          <p:spTgt spid="3">
                                            <p:txEl>
                                              <p:pRg st="7" end="7"/>
                                            </p:txEl>
                                          </p:spTgt>
                                        </p:tgtEl>
                                      </p:cBhvr>
                                    </p:animEffect>
                                  </p:childTnLst>
                                </p:cTn>
                              </p:par>
                              <p:par>
                                <p:cTn id="44" presetID="31"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 calcmode="lin" valueType="num">
                                      <p:cBhvr>
                                        <p:cTn id="46"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7"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8"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49" dur="1000"/>
                                        <p:tgtEl>
                                          <p:spTgt spid="3">
                                            <p:txEl>
                                              <p:pRg st="8" end="8"/>
                                            </p:txEl>
                                          </p:spTgt>
                                        </p:tgtEl>
                                      </p:cBhvr>
                                    </p:animEffect>
                                  </p:childTnLst>
                                </p:cTn>
                              </p:par>
                              <p:par>
                                <p:cTn id="50" presetID="31"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 calcmode="lin" valueType="num">
                                      <p:cBhvr>
                                        <p:cTn id="52"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4"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55"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5" y="1505528"/>
            <a:ext cx="11887200" cy="5190836"/>
          </a:xfrm>
        </p:spPr>
        <p:txBody>
          <a:bodyPr/>
          <a:lstStyle/>
          <a:p>
            <a:pPr marL="0" lvl="0" indent="0">
              <a:buNone/>
            </a:pPr>
            <a:r>
              <a:rPr lang="en-IN" b="1" dirty="0"/>
              <a:t>3) The middle term (M) should be distributed at least once in the premises. Otherwise, the conclusion cannot follow .</a:t>
            </a:r>
            <a:endParaRPr lang="en-US" dirty="0"/>
          </a:p>
          <a:p>
            <a:r>
              <a:rPr lang="en-IN" dirty="0"/>
              <a:t>For the middle term to be distributed in a premise,</a:t>
            </a:r>
          </a:p>
          <a:p>
            <a:endParaRPr lang="en-US" dirty="0"/>
          </a:p>
          <a:p>
            <a:pPr marL="914400" lvl="1" indent="-457200">
              <a:buFont typeface="+mj-lt"/>
              <a:buAutoNum type="arabicPeriod"/>
            </a:pPr>
            <a:r>
              <a:rPr lang="en-IN" dirty="0"/>
              <a:t>M must be the subject if premise is an </a:t>
            </a:r>
            <a:r>
              <a:rPr lang="en-IN" b="1" dirty="0" smtClean="0"/>
              <a:t>A-proposition</a:t>
            </a:r>
            <a:r>
              <a:rPr lang="en-IN" b="1" dirty="0"/>
              <a:t>.</a:t>
            </a:r>
            <a:endParaRPr lang="en-US" b="1" dirty="0"/>
          </a:p>
          <a:p>
            <a:pPr marL="914400" lvl="1" indent="-457200">
              <a:buFont typeface="+mj-lt"/>
              <a:buAutoNum type="arabicPeriod"/>
            </a:pPr>
            <a:r>
              <a:rPr lang="en-IN" dirty="0"/>
              <a:t>M must be subject or predicate if premise is an </a:t>
            </a:r>
            <a:r>
              <a:rPr lang="en-IN" b="1" dirty="0"/>
              <a:t>E proposition.</a:t>
            </a:r>
            <a:endParaRPr lang="en-US" b="1" dirty="0"/>
          </a:p>
          <a:p>
            <a:pPr marL="914400" lvl="1" indent="-457200">
              <a:buFont typeface="+mj-lt"/>
              <a:buAutoNum type="arabicPeriod"/>
            </a:pPr>
            <a:r>
              <a:rPr lang="en-IN" dirty="0"/>
              <a:t>M must be predicate if premise is an </a:t>
            </a:r>
            <a:r>
              <a:rPr lang="en-IN" b="1" dirty="0"/>
              <a:t>O proposition.</a:t>
            </a:r>
          </a:p>
          <a:p>
            <a:pPr marL="457200" lvl="1" indent="0">
              <a:buNone/>
            </a:pPr>
            <a:endParaRPr lang="en-US" dirty="0"/>
          </a:p>
          <a:p>
            <a:r>
              <a:rPr lang="en-IN" dirty="0"/>
              <a:t>Note that in an </a:t>
            </a:r>
            <a:r>
              <a:rPr lang="en-IN" b="1" dirty="0"/>
              <a:t>I proposition</a:t>
            </a:r>
            <a:r>
              <a:rPr lang="en-IN" dirty="0"/>
              <a:t>, which distributes neither the subject nor the predicate, the middle term cannot be distributed.</a:t>
            </a:r>
            <a:endParaRPr lang="en-US" dirty="0"/>
          </a:p>
          <a:p>
            <a:endParaRPr lang="en-US" dirty="0"/>
          </a:p>
        </p:txBody>
      </p:sp>
    </p:spTree>
    <p:extLst>
      <p:ext uri="{BB962C8B-B14F-4D97-AF65-F5344CB8AC3E}">
        <p14:creationId xmlns:p14="http://schemas.microsoft.com/office/powerpoint/2010/main" val="12933723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3" end="3"/>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4" end="4"/>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p:cTn id="31"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564" y="1644074"/>
            <a:ext cx="11210636" cy="4574612"/>
          </a:xfrm>
        </p:spPr>
        <p:txBody>
          <a:bodyPr/>
          <a:lstStyle/>
          <a:p>
            <a:pPr marL="0" indent="0">
              <a:buNone/>
            </a:pPr>
            <a:r>
              <a:rPr lang="en-IN" b="1" dirty="0"/>
              <a:t>Example.</a:t>
            </a:r>
            <a:r>
              <a:rPr lang="en-IN" dirty="0"/>
              <a:t>      </a:t>
            </a:r>
            <a:r>
              <a:rPr lang="en-IN" b="1" dirty="0"/>
              <a:t>Statements :</a:t>
            </a:r>
            <a:r>
              <a:rPr lang="en-IN" dirty="0"/>
              <a:t>             1. All fans are watches.</a:t>
            </a:r>
            <a:endParaRPr lang="en-US" dirty="0"/>
          </a:p>
          <a:p>
            <a:pPr marL="0" indent="0">
              <a:buNone/>
            </a:pPr>
            <a:r>
              <a:rPr lang="en-IN" dirty="0"/>
              <a:t>                                                        2. Some watches are black.</a:t>
            </a:r>
            <a:endParaRPr lang="en-US" dirty="0"/>
          </a:p>
          <a:p>
            <a:pPr marL="0" indent="0">
              <a:buNone/>
            </a:pPr>
            <a:r>
              <a:rPr lang="en-IN" dirty="0"/>
              <a:t>                    </a:t>
            </a:r>
            <a:r>
              <a:rPr lang="en-IN" b="1" dirty="0"/>
              <a:t>  Conclusion :</a:t>
            </a:r>
            <a:r>
              <a:rPr lang="en-IN" dirty="0"/>
              <a:t>             1. All watches are fans.</a:t>
            </a:r>
            <a:endParaRPr lang="en-US" dirty="0"/>
          </a:p>
          <a:p>
            <a:pPr marL="0" indent="0">
              <a:buNone/>
            </a:pPr>
            <a:r>
              <a:rPr lang="en-IN" dirty="0"/>
              <a:t>                                                        2. Some fans are black.</a:t>
            </a:r>
          </a:p>
          <a:p>
            <a:pPr marL="0" indent="0">
              <a:buNone/>
            </a:pPr>
            <a:endParaRPr lang="en-US" dirty="0"/>
          </a:p>
          <a:p>
            <a:r>
              <a:rPr lang="en-IN" dirty="0"/>
              <a:t>In the premises, the middle term is ‘watches’. Clearly, it is not distributed in the first premise which is an A proposition as it does not form its subject. Also, it is not distributed in the second premise which is an I proposition. Since the ,</a:t>
            </a:r>
            <a:r>
              <a:rPr lang="en-IN" b="1" dirty="0"/>
              <a:t>middle term is not distributed even once in the premises, so no conclusion follows.</a:t>
            </a:r>
            <a:endParaRPr lang="en-US" b="1" dirty="0"/>
          </a:p>
          <a:p>
            <a:endParaRPr lang="en-US" dirty="0"/>
          </a:p>
        </p:txBody>
      </p:sp>
    </p:spTree>
    <p:extLst>
      <p:ext uri="{BB962C8B-B14F-4D97-AF65-F5344CB8AC3E}">
        <p14:creationId xmlns:p14="http://schemas.microsoft.com/office/powerpoint/2010/main" val="32794395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1" y="1533236"/>
            <a:ext cx="11776363" cy="5089237"/>
          </a:xfrm>
        </p:spPr>
        <p:txBody>
          <a:bodyPr>
            <a:normAutofit fontScale="92500" lnSpcReduction="20000"/>
          </a:bodyPr>
          <a:lstStyle/>
          <a:p>
            <a:pPr marL="0" lvl="0" indent="0">
              <a:buNone/>
            </a:pPr>
            <a:r>
              <a:rPr lang="en-IN" b="1" dirty="0"/>
              <a:t>4) No conclusion follows</a:t>
            </a:r>
            <a:endParaRPr lang="en-US" dirty="0"/>
          </a:p>
          <a:p>
            <a:pPr marL="0" lvl="0" indent="0">
              <a:buNone/>
            </a:pPr>
            <a:r>
              <a:rPr lang="en-IN" b="1" dirty="0"/>
              <a:t>	a) If both the premises are particular</a:t>
            </a:r>
            <a:endParaRPr lang="en-US" dirty="0"/>
          </a:p>
          <a:p>
            <a:pPr marL="0" indent="0">
              <a:buNone/>
            </a:pPr>
            <a:r>
              <a:rPr lang="en-IN" b="1" dirty="0"/>
              <a:t>Example.</a:t>
            </a:r>
            <a:r>
              <a:rPr lang="en-IN" dirty="0"/>
              <a:t>          </a:t>
            </a:r>
            <a:r>
              <a:rPr lang="en-IN" b="1" dirty="0"/>
              <a:t>  Statements :</a:t>
            </a:r>
            <a:r>
              <a:rPr lang="en-IN" dirty="0"/>
              <a:t>             1. Some books are pens.</a:t>
            </a:r>
            <a:endParaRPr lang="en-US" dirty="0"/>
          </a:p>
          <a:p>
            <a:pPr marL="0" indent="0">
              <a:buNone/>
            </a:pPr>
            <a:r>
              <a:rPr lang="en-IN" dirty="0"/>
              <a:t>                                                               2. Some pens are erasers</a:t>
            </a:r>
            <a:endParaRPr lang="en-US" dirty="0"/>
          </a:p>
          <a:p>
            <a:pPr marL="0" indent="0">
              <a:buNone/>
            </a:pPr>
            <a:r>
              <a:rPr lang="en-IN" dirty="0"/>
              <a:t>                           </a:t>
            </a:r>
            <a:r>
              <a:rPr lang="en-IN" b="1" dirty="0"/>
              <a:t> Conclusion :</a:t>
            </a:r>
            <a:r>
              <a:rPr lang="en-IN" dirty="0"/>
              <a:t>             1. All books are erasers</a:t>
            </a:r>
            <a:endParaRPr lang="en-US" dirty="0"/>
          </a:p>
          <a:p>
            <a:pPr marL="0" indent="0">
              <a:buNone/>
            </a:pPr>
            <a:r>
              <a:rPr lang="en-IN" dirty="0"/>
              <a:t>                                                               2. Some erasers are books.</a:t>
            </a:r>
            <a:endParaRPr lang="en-US" dirty="0"/>
          </a:p>
          <a:p>
            <a:r>
              <a:rPr lang="en-IN" dirty="0"/>
              <a:t>Since both the premises are particular, so no definite conclusion follows.</a:t>
            </a:r>
          </a:p>
          <a:p>
            <a:endParaRPr lang="en-US" dirty="0"/>
          </a:p>
          <a:p>
            <a:pPr marL="0" lvl="0" indent="0">
              <a:buNone/>
            </a:pPr>
            <a:r>
              <a:rPr lang="en-IN" b="1" dirty="0"/>
              <a:t>	b) If both the premises are negative</a:t>
            </a:r>
            <a:endParaRPr lang="en-US" dirty="0"/>
          </a:p>
          <a:p>
            <a:pPr marL="0" indent="0">
              <a:buNone/>
            </a:pPr>
            <a:r>
              <a:rPr lang="en-IN" b="1" dirty="0"/>
              <a:t>Example.</a:t>
            </a:r>
            <a:r>
              <a:rPr lang="en-IN" dirty="0"/>
              <a:t>          </a:t>
            </a:r>
            <a:r>
              <a:rPr lang="en-IN" b="1" dirty="0"/>
              <a:t>  Statements :</a:t>
            </a:r>
            <a:r>
              <a:rPr lang="en-IN" dirty="0"/>
              <a:t>               1. No flower is mango.</a:t>
            </a:r>
            <a:endParaRPr lang="en-US" dirty="0"/>
          </a:p>
          <a:p>
            <a:pPr marL="0" indent="0">
              <a:buNone/>
            </a:pPr>
            <a:r>
              <a:rPr lang="en-IN" dirty="0"/>
              <a:t>                                                                 2. No mango is cherry.</a:t>
            </a:r>
            <a:endParaRPr lang="en-US" dirty="0"/>
          </a:p>
          <a:p>
            <a:pPr marL="0" indent="0">
              <a:buNone/>
            </a:pPr>
            <a:r>
              <a:rPr lang="en-IN" dirty="0"/>
              <a:t>                           </a:t>
            </a:r>
            <a:r>
              <a:rPr lang="en-IN" b="1" dirty="0"/>
              <a:t> Conclusion :</a:t>
            </a:r>
            <a:r>
              <a:rPr lang="en-IN" dirty="0"/>
              <a:t>               1. No flower is cherry.</a:t>
            </a:r>
            <a:endParaRPr lang="en-US" dirty="0"/>
          </a:p>
          <a:p>
            <a:pPr marL="0" indent="0">
              <a:buNone/>
            </a:pPr>
            <a:r>
              <a:rPr lang="en-IN" dirty="0"/>
              <a:t>                                                                 2. Some cherries are mangoes.</a:t>
            </a:r>
            <a:endParaRPr lang="en-US" dirty="0"/>
          </a:p>
          <a:p>
            <a:r>
              <a:rPr lang="en-IN" dirty="0"/>
              <a:t>Since both the premises are negative, neither conclusion follows.</a:t>
            </a:r>
            <a:endParaRPr lang="en-US" dirty="0"/>
          </a:p>
          <a:p>
            <a:endParaRPr lang="en-US" dirty="0"/>
          </a:p>
        </p:txBody>
      </p:sp>
    </p:spTree>
    <p:extLst>
      <p:ext uri="{BB962C8B-B14F-4D97-AF65-F5344CB8AC3E}">
        <p14:creationId xmlns:p14="http://schemas.microsoft.com/office/powerpoint/2010/main" val="325020779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p:cTn id="51"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8" end="8"/>
                                            </p:txEl>
                                          </p:spTgt>
                                        </p:tgtEl>
                                      </p:cBhvr>
                                    </p:animEffect>
                                  </p:childTnLst>
                                </p:cTn>
                              </p:par>
                              <p:par>
                                <p:cTn id="55" presetID="31" presetClass="entr" presetSubtype="0"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p:cTn id="57"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9" end="9"/>
                                            </p:txEl>
                                          </p:spTgt>
                                        </p:tgtEl>
                                      </p:cBhvr>
                                    </p:animEffect>
                                  </p:childTnLst>
                                </p:cTn>
                              </p:par>
                              <p:par>
                                <p:cTn id="61" presetID="31" presetClass="entr" presetSubtype="0"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p:cTn id="63"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10" end="10"/>
                                            </p:txEl>
                                          </p:spTgt>
                                        </p:tgtEl>
                                      </p:cBhvr>
                                    </p:animEffect>
                                  </p:childTnLst>
                                </p:cTn>
                              </p:par>
                              <p:par>
                                <p:cTn id="67" presetID="31" presetClass="entr" presetSubtype="0" fill="hold" nodeType="with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p:cTn id="69"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2" dur="1000"/>
                                        <p:tgtEl>
                                          <p:spTgt spid="3">
                                            <p:txEl>
                                              <p:pRg st="11" end="11"/>
                                            </p:txEl>
                                          </p:spTgt>
                                        </p:tgtEl>
                                      </p:cBhvr>
                                    </p:animEffect>
                                  </p:childTnLst>
                                </p:cTn>
                              </p:par>
                              <p:par>
                                <p:cTn id="73" presetID="31" presetClass="entr" presetSubtype="0" fill="hold" nodeType="with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 calcmode="lin" valueType="num">
                                      <p:cBhvr>
                                        <p:cTn id="75"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78" dur="1000"/>
                                        <p:tgtEl>
                                          <p:spTgt spid="3">
                                            <p:txEl>
                                              <p:pRg st="12" end="12"/>
                                            </p:txEl>
                                          </p:spTgt>
                                        </p:tgtEl>
                                      </p:cBhvr>
                                    </p:animEffect>
                                  </p:childTnLst>
                                </p:cTn>
                              </p:par>
                              <p:par>
                                <p:cTn id="79" presetID="31" presetClass="entr" presetSubtype="0" fill="hold" nodeType="with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 calcmode="lin" valueType="num">
                                      <p:cBhvr>
                                        <p:cTn id="81"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13" end="13"/>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 y="1551709"/>
            <a:ext cx="12109450" cy="5163127"/>
          </a:xfrm>
        </p:spPr>
        <p:txBody>
          <a:bodyPr>
            <a:normAutofit fontScale="77500" lnSpcReduction="20000"/>
          </a:bodyPr>
          <a:lstStyle/>
          <a:p>
            <a:pPr marL="0" lvl="0" indent="0">
              <a:buNone/>
            </a:pPr>
            <a:r>
              <a:rPr lang="en-US" dirty="0"/>
              <a:t>B) </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marL="0" lvl="0" indent="0">
              <a:buNone/>
            </a:pPr>
            <a:r>
              <a:rPr lang="en-US" dirty="0"/>
              <a:t>1) Which number belongs to all the figures?</a:t>
            </a:r>
          </a:p>
          <a:p>
            <a:pPr marL="0" indent="0">
              <a:buNone/>
            </a:pPr>
            <a:r>
              <a:rPr lang="en-US" dirty="0"/>
              <a:t>Sol) None</a:t>
            </a:r>
          </a:p>
          <a:p>
            <a:pPr marL="0" indent="0">
              <a:buNone/>
            </a:pPr>
            <a:endParaRPr lang="en-US" dirty="0"/>
          </a:p>
          <a:p>
            <a:pPr marL="0" lvl="0" indent="0">
              <a:buNone/>
            </a:pPr>
            <a:r>
              <a:rPr lang="en-US" dirty="0"/>
              <a:t>2) What is the sum of the numbers which belong to two figures only?</a:t>
            </a:r>
          </a:p>
          <a:p>
            <a:pPr marL="0" indent="0">
              <a:buNone/>
            </a:pPr>
            <a:r>
              <a:rPr lang="en-US" dirty="0"/>
              <a:t>Sol)  </a:t>
            </a:r>
          </a:p>
          <a:p>
            <a:pPr marL="0" indent="0">
              <a:buNone/>
            </a:pPr>
            <a:r>
              <a:rPr lang="en-US" dirty="0"/>
              <a:t>Numbers common to square and oval: 2,4</a:t>
            </a:r>
          </a:p>
          <a:p>
            <a:pPr marL="0" indent="0">
              <a:buNone/>
            </a:pPr>
            <a:r>
              <a:rPr lang="en-US" dirty="0"/>
              <a:t>Numbers common to Triangle and oval: 6 </a:t>
            </a:r>
          </a:p>
          <a:p>
            <a:pPr marL="0" indent="0">
              <a:buNone/>
            </a:pPr>
            <a:r>
              <a:rPr lang="en-US" dirty="0"/>
              <a:t>Numbers common to Hexagon and oval: 8</a:t>
            </a:r>
          </a:p>
          <a:p>
            <a:r>
              <a:rPr lang="en-US" dirty="0"/>
              <a:t>Sum = 20</a:t>
            </a:r>
          </a:p>
          <a:p>
            <a:pPr marL="0" lvl="0" indent="0">
              <a:buNone/>
            </a:pPr>
            <a:endParaRPr lang="en-US" dirty="0"/>
          </a:p>
        </p:txBody>
      </p:sp>
      <p:pic>
        <p:nvPicPr>
          <p:cNvPr id="2" name="Picture 1"/>
          <p:cNvPicPr>
            <a:picLocks noChangeAspect="1"/>
          </p:cNvPicPr>
          <p:nvPr/>
        </p:nvPicPr>
        <p:blipFill>
          <a:blip r:embed="rId2"/>
          <a:stretch>
            <a:fillRect/>
          </a:stretch>
        </p:blipFill>
        <p:spPr>
          <a:xfrm>
            <a:off x="3018585" y="1372222"/>
            <a:ext cx="2581635" cy="1581371"/>
          </a:xfrm>
          <a:prstGeom prst="rect">
            <a:avLst/>
          </a:prstGeom>
        </p:spPr>
      </p:pic>
    </p:spTree>
    <p:extLst>
      <p:ext uri="{BB962C8B-B14F-4D97-AF65-F5344CB8AC3E}">
        <p14:creationId xmlns:p14="http://schemas.microsoft.com/office/powerpoint/2010/main" val="256591513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 calcmode="lin" valueType="num">
                                      <p:cBhvr>
                                        <p:cTn id="15"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16" dur="1000" fill="hold"/>
                                        <p:tgtEl>
                                          <p:spTgt spid="4">
                                            <p:txEl>
                                              <p:pRg st="7" end="7"/>
                                            </p:txEl>
                                          </p:spTgt>
                                        </p:tgtEl>
                                        <p:attrNameLst>
                                          <p:attrName>ppt_h</p:attrName>
                                        </p:attrNameLst>
                                      </p:cBhvr>
                                      <p:tavLst>
                                        <p:tav tm="0">
                                          <p:val>
                                            <p:fltVal val="0"/>
                                          </p:val>
                                        </p:tav>
                                        <p:tav tm="100000">
                                          <p:val>
                                            <p:strVal val="#ppt_h"/>
                                          </p:val>
                                        </p:tav>
                                      </p:tavLst>
                                    </p:anim>
                                    <p:anim calcmode="lin" valueType="num">
                                      <p:cBhvr>
                                        <p:cTn id="17" dur="1000" fill="hold"/>
                                        <p:tgtEl>
                                          <p:spTgt spid="4">
                                            <p:txEl>
                                              <p:pRg st="7" end="7"/>
                                            </p:txEl>
                                          </p:spTgt>
                                        </p:tgtEl>
                                        <p:attrNameLst>
                                          <p:attrName>style.rotation</p:attrName>
                                        </p:attrNameLst>
                                      </p:cBhvr>
                                      <p:tavLst>
                                        <p:tav tm="0">
                                          <p:val>
                                            <p:fltVal val="90"/>
                                          </p:val>
                                        </p:tav>
                                        <p:tav tm="100000">
                                          <p:val>
                                            <p:fltVal val="0"/>
                                          </p:val>
                                        </p:tav>
                                      </p:tavLst>
                                    </p:anim>
                                    <p:animEffect transition="in" filter="fade">
                                      <p:cBhvr>
                                        <p:cTn id="18" dur="1000"/>
                                        <p:tgtEl>
                                          <p:spTgt spid="4">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 calcmode="lin" valueType="num">
                                      <p:cBhvr>
                                        <p:cTn id="23" dur="1000" fill="hold"/>
                                        <p:tgtEl>
                                          <p:spTgt spid="4">
                                            <p:txEl>
                                              <p:pRg st="8" end="8"/>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8" end="8"/>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8" end="8"/>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 calcmode="lin" valueType="num">
                                      <p:cBhvr>
                                        <p:cTn id="31" dur="10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10" end="10"/>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10" end="10"/>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 calcmode="lin" valueType="num">
                                      <p:cBhvr>
                                        <p:cTn id="39" dur="1000" fill="hold"/>
                                        <p:tgtEl>
                                          <p:spTgt spid="4">
                                            <p:txEl>
                                              <p:pRg st="11" end="11"/>
                                            </p:txEl>
                                          </p:spTgt>
                                        </p:tgtEl>
                                        <p:attrNameLst>
                                          <p:attrName>ppt_w</p:attrName>
                                        </p:attrNameLst>
                                      </p:cBhvr>
                                      <p:tavLst>
                                        <p:tav tm="0">
                                          <p:val>
                                            <p:fltVal val="0"/>
                                          </p:val>
                                        </p:tav>
                                        <p:tav tm="100000">
                                          <p:val>
                                            <p:strVal val="#ppt_w"/>
                                          </p:val>
                                        </p:tav>
                                      </p:tavLst>
                                    </p:anim>
                                    <p:anim calcmode="lin" valueType="num">
                                      <p:cBhvr>
                                        <p:cTn id="40" dur="1000" fill="hold"/>
                                        <p:tgtEl>
                                          <p:spTgt spid="4">
                                            <p:txEl>
                                              <p:pRg st="11" end="11"/>
                                            </p:txEl>
                                          </p:spTgt>
                                        </p:tgtEl>
                                        <p:attrNameLst>
                                          <p:attrName>ppt_h</p:attrName>
                                        </p:attrNameLst>
                                      </p:cBhvr>
                                      <p:tavLst>
                                        <p:tav tm="0">
                                          <p:val>
                                            <p:fltVal val="0"/>
                                          </p:val>
                                        </p:tav>
                                        <p:tav tm="100000">
                                          <p:val>
                                            <p:strVal val="#ppt_h"/>
                                          </p:val>
                                        </p:tav>
                                      </p:tavLst>
                                    </p:anim>
                                    <p:anim calcmode="lin" valueType="num">
                                      <p:cBhvr>
                                        <p:cTn id="41" dur="1000" fill="hold"/>
                                        <p:tgtEl>
                                          <p:spTgt spid="4">
                                            <p:txEl>
                                              <p:pRg st="11" end="11"/>
                                            </p:txEl>
                                          </p:spTgt>
                                        </p:tgtEl>
                                        <p:attrNameLst>
                                          <p:attrName>style.rotation</p:attrName>
                                        </p:attrNameLst>
                                      </p:cBhvr>
                                      <p:tavLst>
                                        <p:tav tm="0">
                                          <p:val>
                                            <p:fltVal val="90"/>
                                          </p:val>
                                        </p:tav>
                                        <p:tav tm="100000">
                                          <p:val>
                                            <p:fltVal val="0"/>
                                          </p:val>
                                        </p:tav>
                                      </p:tavLst>
                                    </p:anim>
                                    <p:animEffect transition="in" filter="fade">
                                      <p:cBhvr>
                                        <p:cTn id="42" dur="1000"/>
                                        <p:tgtEl>
                                          <p:spTgt spid="4">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 calcmode="lin" valueType="num">
                                      <p:cBhvr>
                                        <p:cTn id="47" dur="1000" fill="hold"/>
                                        <p:tgtEl>
                                          <p:spTgt spid="4">
                                            <p:txEl>
                                              <p:pRg st="12" end="12"/>
                                            </p:txEl>
                                          </p:spTgt>
                                        </p:tgtEl>
                                        <p:attrNameLst>
                                          <p:attrName>ppt_w</p:attrName>
                                        </p:attrNameLst>
                                      </p:cBhvr>
                                      <p:tavLst>
                                        <p:tav tm="0">
                                          <p:val>
                                            <p:fltVal val="0"/>
                                          </p:val>
                                        </p:tav>
                                        <p:tav tm="100000">
                                          <p:val>
                                            <p:strVal val="#ppt_w"/>
                                          </p:val>
                                        </p:tav>
                                      </p:tavLst>
                                    </p:anim>
                                    <p:anim calcmode="lin" valueType="num">
                                      <p:cBhvr>
                                        <p:cTn id="48" dur="1000" fill="hold"/>
                                        <p:tgtEl>
                                          <p:spTgt spid="4">
                                            <p:txEl>
                                              <p:pRg st="12" end="12"/>
                                            </p:txEl>
                                          </p:spTgt>
                                        </p:tgtEl>
                                        <p:attrNameLst>
                                          <p:attrName>ppt_h</p:attrName>
                                        </p:attrNameLst>
                                      </p:cBhvr>
                                      <p:tavLst>
                                        <p:tav tm="0">
                                          <p:val>
                                            <p:fltVal val="0"/>
                                          </p:val>
                                        </p:tav>
                                        <p:tav tm="100000">
                                          <p:val>
                                            <p:strVal val="#ppt_h"/>
                                          </p:val>
                                        </p:tav>
                                      </p:tavLst>
                                    </p:anim>
                                    <p:anim calcmode="lin" valueType="num">
                                      <p:cBhvr>
                                        <p:cTn id="49" dur="1000" fill="hold"/>
                                        <p:tgtEl>
                                          <p:spTgt spid="4">
                                            <p:txEl>
                                              <p:pRg st="12" end="12"/>
                                            </p:txEl>
                                          </p:spTgt>
                                        </p:tgtEl>
                                        <p:attrNameLst>
                                          <p:attrName>style.rotation</p:attrName>
                                        </p:attrNameLst>
                                      </p:cBhvr>
                                      <p:tavLst>
                                        <p:tav tm="0">
                                          <p:val>
                                            <p:fltVal val="90"/>
                                          </p:val>
                                        </p:tav>
                                        <p:tav tm="100000">
                                          <p:val>
                                            <p:fltVal val="0"/>
                                          </p:val>
                                        </p:tav>
                                      </p:tavLst>
                                    </p:anim>
                                    <p:animEffect transition="in" filter="fade">
                                      <p:cBhvr>
                                        <p:cTn id="50" dur="1000"/>
                                        <p:tgtEl>
                                          <p:spTgt spid="4">
                                            <p:txEl>
                                              <p:pRg st="12" end="1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anim calcmode="lin" valueType="num">
                                      <p:cBhvr>
                                        <p:cTn id="55" dur="1000" fill="hold"/>
                                        <p:tgtEl>
                                          <p:spTgt spid="4">
                                            <p:txEl>
                                              <p:pRg st="13" end="13"/>
                                            </p:txEl>
                                          </p:spTgt>
                                        </p:tgtEl>
                                        <p:attrNameLst>
                                          <p:attrName>ppt_w</p:attrName>
                                        </p:attrNameLst>
                                      </p:cBhvr>
                                      <p:tavLst>
                                        <p:tav tm="0">
                                          <p:val>
                                            <p:fltVal val="0"/>
                                          </p:val>
                                        </p:tav>
                                        <p:tav tm="100000">
                                          <p:val>
                                            <p:strVal val="#ppt_w"/>
                                          </p:val>
                                        </p:tav>
                                      </p:tavLst>
                                    </p:anim>
                                    <p:anim calcmode="lin" valueType="num">
                                      <p:cBhvr>
                                        <p:cTn id="56" dur="1000" fill="hold"/>
                                        <p:tgtEl>
                                          <p:spTgt spid="4">
                                            <p:txEl>
                                              <p:pRg st="13" end="13"/>
                                            </p:txEl>
                                          </p:spTgt>
                                        </p:tgtEl>
                                        <p:attrNameLst>
                                          <p:attrName>ppt_h</p:attrName>
                                        </p:attrNameLst>
                                      </p:cBhvr>
                                      <p:tavLst>
                                        <p:tav tm="0">
                                          <p:val>
                                            <p:fltVal val="0"/>
                                          </p:val>
                                        </p:tav>
                                        <p:tav tm="100000">
                                          <p:val>
                                            <p:strVal val="#ppt_h"/>
                                          </p:val>
                                        </p:tav>
                                      </p:tavLst>
                                    </p:anim>
                                    <p:anim calcmode="lin" valueType="num">
                                      <p:cBhvr>
                                        <p:cTn id="57" dur="1000" fill="hold"/>
                                        <p:tgtEl>
                                          <p:spTgt spid="4">
                                            <p:txEl>
                                              <p:pRg st="13" end="13"/>
                                            </p:txEl>
                                          </p:spTgt>
                                        </p:tgtEl>
                                        <p:attrNameLst>
                                          <p:attrName>style.rotation</p:attrName>
                                        </p:attrNameLst>
                                      </p:cBhvr>
                                      <p:tavLst>
                                        <p:tav tm="0">
                                          <p:val>
                                            <p:fltVal val="90"/>
                                          </p:val>
                                        </p:tav>
                                        <p:tav tm="100000">
                                          <p:val>
                                            <p:fltVal val="0"/>
                                          </p:val>
                                        </p:tav>
                                      </p:tavLst>
                                    </p:anim>
                                    <p:animEffect transition="in" filter="fade">
                                      <p:cBhvr>
                                        <p:cTn id="58" dur="1000"/>
                                        <p:tgtEl>
                                          <p:spTgt spid="4">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anim calcmode="lin" valueType="num">
                                      <p:cBhvr>
                                        <p:cTn id="63" dur="1000" fill="hold"/>
                                        <p:tgtEl>
                                          <p:spTgt spid="4">
                                            <p:txEl>
                                              <p:pRg st="14" end="14"/>
                                            </p:txEl>
                                          </p:spTgt>
                                        </p:tgtEl>
                                        <p:attrNameLst>
                                          <p:attrName>ppt_w</p:attrName>
                                        </p:attrNameLst>
                                      </p:cBhvr>
                                      <p:tavLst>
                                        <p:tav tm="0">
                                          <p:val>
                                            <p:fltVal val="0"/>
                                          </p:val>
                                        </p:tav>
                                        <p:tav tm="100000">
                                          <p:val>
                                            <p:strVal val="#ppt_w"/>
                                          </p:val>
                                        </p:tav>
                                      </p:tavLst>
                                    </p:anim>
                                    <p:anim calcmode="lin" valueType="num">
                                      <p:cBhvr>
                                        <p:cTn id="64" dur="1000" fill="hold"/>
                                        <p:tgtEl>
                                          <p:spTgt spid="4">
                                            <p:txEl>
                                              <p:pRg st="14" end="14"/>
                                            </p:txEl>
                                          </p:spTgt>
                                        </p:tgtEl>
                                        <p:attrNameLst>
                                          <p:attrName>ppt_h</p:attrName>
                                        </p:attrNameLst>
                                      </p:cBhvr>
                                      <p:tavLst>
                                        <p:tav tm="0">
                                          <p:val>
                                            <p:fltVal val="0"/>
                                          </p:val>
                                        </p:tav>
                                        <p:tav tm="100000">
                                          <p:val>
                                            <p:strVal val="#ppt_h"/>
                                          </p:val>
                                        </p:tav>
                                      </p:tavLst>
                                    </p:anim>
                                    <p:anim calcmode="lin" valueType="num">
                                      <p:cBhvr>
                                        <p:cTn id="65" dur="1000" fill="hold"/>
                                        <p:tgtEl>
                                          <p:spTgt spid="4">
                                            <p:txEl>
                                              <p:pRg st="14" end="14"/>
                                            </p:txEl>
                                          </p:spTgt>
                                        </p:tgtEl>
                                        <p:attrNameLst>
                                          <p:attrName>style.rotation</p:attrName>
                                        </p:attrNameLst>
                                      </p:cBhvr>
                                      <p:tavLst>
                                        <p:tav tm="0">
                                          <p:val>
                                            <p:fltVal val="90"/>
                                          </p:val>
                                        </p:tav>
                                        <p:tav tm="100000">
                                          <p:val>
                                            <p:fltVal val="0"/>
                                          </p:val>
                                        </p:tav>
                                      </p:tavLst>
                                    </p:anim>
                                    <p:animEffect transition="in" filter="fade">
                                      <p:cBhvr>
                                        <p:cTn id="66" dur="1000"/>
                                        <p:tgtEl>
                                          <p:spTgt spid="4">
                                            <p:txEl>
                                              <p:pRg st="14" end="1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anim calcmode="lin" valueType="num">
                                      <p:cBhvr>
                                        <p:cTn id="71" dur="1000" fill="hold"/>
                                        <p:tgtEl>
                                          <p:spTgt spid="4">
                                            <p:txEl>
                                              <p:pRg st="15" end="15"/>
                                            </p:txEl>
                                          </p:spTgt>
                                        </p:tgtEl>
                                        <p:attrNameLst>
                                          <p:attrName>ppt_w</p:attrName>
                                        </p:attrNameLst>
                                      </p:cBhvr>
                                      <p:tavLst>
                                        <p:tav tm="0">
                                          <p:val>
                                            <p:fltVal val="0"/>
                                          </p:val>
                                        </p:tav>
                                        <p:tav tm="100000">
                                          <p:val>
                                            <p:strVal val="#ppt_w"/>
                                          </p:val>
                                        </p:tav>
                                      </p:tavLst>
                                    </p:anim>
                                    <p:anim calcmode="lin" valueType="num">
                                      <p:cBhvr>
                                        <p:cTn id="72" dur="1000" fill="hold"/>
                                        <p:tgtEl>
                                          <p:spTgt spid="4">
                                            <p:txEl>
                                              <p:pRg st="15" end="15"/>
                                            </p:txEl>
                                          </p:spTgt>
                                        </p:tgtEl>
                                        <p:attrNameLst>
                                          <p:attrName>ppt_h</p:attrName>
                                        </p:attrNameLst>
                                      </p:cBhvr>
                                      <p:tavLst>
                                        <p:tav tm="0">
                                          <p:val>
                                            <p:fltVal val="0"/>
                                          </p:val>
                                        </p:tav>
                                        <p:tav tm="100000">
                                          <p:val>
                                            <p:strVal val="#ppt_h"/>
                                          </p:val>
                                        </p:tav>
                                      </p:tavLst>
                                    </p:anim>
                                    <p:anim calcmode="lin" valueType="num">
                                      <p:cBhvr>
                                        <p:cTn id="73" dur="1000" fill="hold"/>
                                        <p:tgtEl>
                                          <p:spTgt spid="4">
                                            <p:txEl>
                                              <p:pRg st="15" end="15"/>
                                            </p:txEl>
                                          </p:spTgt>
                                        </p:tgtEl>
                                        <p:attrNameLst>
                                          <p:attrName>style.rotation</p:attrName>
                                        </p:attrNameLst>
                                      </p:cBhvr>
                                      <p:tavLst>
                                        <p:tav tm="0">
                                          <p:val>
                                            <p:fltVal val="90"/>
                                          </p:val>
                                        </p:tav>
                                        <p:tav tm="100000">
                                          <p:val>
                                            <p:fltVal val="0"/>
                                          </p:val>
                                        </p:tav>
                                      </p:tavLst>
                                    </p:anim>
                                    <p:animEffect transition="in" filter="fade">
                                      <p:cBhvr>
                                        <p:cTn id="74" dur="10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436" y="1505528"/>
            <a:ext cx="11887200" cy="5352472"/>
          </a:xfrm>
        </p:spPr>
        <p:txBody>
          <a:bodyPr>
            <a:normAutofit fontScale="77500" lnSpcReduction="20000"/>
          </a:bodyPr>
          <a:lstStyle/>
          <a:p>
            <a:pPr marL="0" lvl="0" indent="0">
              <a:buNone/>
            </a:pPr>
            <a:r>
              <a:rPr lang="en-IN" b="1" dirty="0"/>
              <a:t>	c) If the major premise is particular and the minor premise is negative</a:t>
            </a:r>
            <a:endParaRPr lang="en-US" dirty="0"/>
          </a:p>
          <a:p>
            <a:pPr marL="0" indent="0">
              <a:buNone/>
            </a:pPr>
            <a:r>
              <a:rPr lang="en-IN" b="1" dirty="0"/>
              <a:t>Example :</a:t>
            </a:r>
            <a:r>
              <a:rPr lang="en-IN" dirty="0"/>
              <a:t>           </a:t>
            </a:r>
            <a:r>
              <a:rPr lang="en-IN" b="1" dirty="0"/>
              <a:t>Statements :</a:t>
            </a:r>
            <a:r>
              <a:rPr lang="en-IN" dirty="0"/>
              <a:t>              1. Some </a:t>
            </a:r>
            <a:r>
              <a:rPr lang="en-IN" b="1" dirty="0"/>
              <a:t>dogs</a:t>
            </a:r>
            <a:r>
              <a:rPr lang="en-IN" dirty="0"/>
              <a:t> are bulls.</a:t>
            </a:r>
            <a:endParaRPr lang="en-US" dirty="0"/>
          </a:p>
          <a:p>
            <a:pPr marL="0" indent="0">
              <a:buNone/>
            </a:pPr>
            <a:r>
              <a:rPr lang="en-IN" dirty="0"/>
              <a:t>                                                                 2. </a:t>
            </a:r>
            <a:r>
              <a:rPr lang="en-IN" b="1" dirty="0"/>
              <a:t>No</a:t>
            </a:r>
            <a:r>
              <a:rPr lang="en-IN" dirty="0"/>
              <a:t> tigers are </a:t>
            </a:r>
            <a:r>
              <a:rPr lang="en-IN" b="1" dirty="0"/>
              <a:t>dogs</a:t>
            </a:r>
            <a:r>
              <a:rPr lang="en-IN" dirty="0"/>
              <a:t>.</a:t>
            </a:r>
            <a:endParaRPr lang="en-US" dirty="0"/>
          </a:p>
          <a:p>
            <a:pPr marL="0" indent="0">
              <a:buNone/>
            </a:pPr>
            <a:r>
              <a:rPr lang="en-IN" dirty="0"/>
              <a:t>                            </a:t>
            </a:r>
            <a:r>
              <a:rPr lang="en-IN" b="1" dirty="0"/>
              <a:t> Conclusion :</a:t>
            </a:r>
            <a:r>
              <a:rPr lang="en-IN" dirty="0"/>
              <a:t>              1. No dogs are tigers.</a:t>
            </a:r>
            <a:endParaRPr lang="en-US" dirty="0"/>
          </a:p>
          <a:p>
            <a:pPr marL="0" indent="0">
              <a:buNone/>
            </a:pPr>
            <a:r>
              <a:rPr lang="en-IN" dirty="0"/>
              <a:t>                                                                 2. Some bulls are tigers.</a:t>
            </a:r>
            <a:endParaRPr lang="en-US" dirty="0"/>
          </a:p>
          <a:p>
            <a:r>
              <a:rPr lang="en-IN" dirty="0"/>
              <a:t>Here, the first premise containing the middle term ‘dogs’ as the subject is the major premise and the second premise containing the middle term ‘dogs’ as the predicate is the minor premise.</a:t>
            </a:r>
            <a:endParaRPr lang="en-US" dirty="0"/>
          </a:p>
          <a:p>
            <a:r>
              <a:rPr lang="en-IN" dirty="0"/>
              <a:t>Since the major premise is particular and the minor premise is negative, so no conclusion follows.</a:t>
            </a:r>
            <a:endParaRPr lang="en-US" dirty="0"/>
          </a:p>
          <a:p>
            <a:pPr lvl="0"/>
            <a:endParaRPr lang="en-IN" b="1" dirty="0"/>
          </a:p>
          <a:p>
            <a:pPr marL="0" lvl="0" indent="0">
              <a:buNone/>
            </a:pPr>
            <a:r>
              <a:rPr lang="en-IN" b="1" dirty="0"/>
              <a:t>5) If the middle term is distributed twice, the conclusion cannot be universal.</a:t>
            </a:r>
            <a:endParaRPr lang="en-US" dirty="0"/>
          </a:p>
          <a:p>
            <a:pPr marL="0" indent="0">
              <a:buNone/>
            </a:pPr>
            <a:r>
              <a:rPr lang="en-IN" b="1" dirty="0"/>
              <a:t>Example.</a:t>
            </a:r>
            <a:r>
              <a:rPr lang="en-IN" dirty="0"/>
              <a:t>             </a:t>
            </a:r>
            <a:r>
              <a:rPr lang="en-IN" b="1" dirty="0"/>
              <a:t>Statements :</a:t>
            </a:r>
            <a:r>
              <a:rPr lang="en-IN" dirty="0"/>
              <a:t>              1. All </a:t>
            </a:r>
            <a:r>
              <a:rPr lang="en-IN" b="1" dirty="0"/>
              <a:t>fans </a:t>
            </a:r>
            <a:r>
              <a:rPr lang="en-IN" dirty="0"/>
              <a:t>are chairs.</a:t>
            </a:r>
            <a:endParaRPr lang="en-US" dirty="0"/>
          </a:p>
          <a:p>
            <a:pPr marL="0" indent="0">
              <a:buNone/>
            </a:pPr>
            <a:r>
              <a:rPr lang="en-IN" dirty="0"/>
              <a:t>                                                                2. No tables are </a:t>
            </a:r>
            <a:r>
              <a:rPr lang="en-IN" b="1" dirty="0"/>
              <a:t>fans</a:t>
            </a:r>
            <a:r>
              <a:rPr lang="en-IN" dirty="0"/>
              <a:t>.</a:t>
            </a:r>
            <a:endParaRPr lang="en-US" dirty="0"/>
          </a:p>
          <a:p>
            <a:pPr marL="0" indent="0">
              <a:buNone/>
            </a:pPr>
            <a:r>
              <a:rPr lang="en-IN" dirty="0"/>
              <a:t>                             </a:t>
            </a:r>
            <a:r>
              <a:rPr lang="en-IN" b="1" dirty="0"/>
              <a:t>Conclusions :</a:t>
            </a:r>
            <a:r>
              <a:rPr lang="en-IN" dirty="0"/>
              <a:t>            1. No tables are chairs.</a:t>
            </a:r>
            <a:endParaRPr lang="en-US" dirty="0"/>
          </a:p>
          <a:p>
            <a:pPr marL="0" indent="0">
              <a:buNone/>
            </a:pPr>
            <a:r>
              <a:rPr lang="en-IN" dirty="0"/>
              <a:t>                                                                2. Some tables are chairs.</a:t>
            </a:r>
            <a:endParaRPr lang="en-US" dirty="0"/>
          </a:p>
          <a:p>
            <a:r>
              <a:rPr lang="en-IN" dirty="0"/>
              <a:t>Here, the first premise is an A proposition and so, the middle term ‘fans’ forming the subject is distributed. The second premise is an E proposition and so, the middle term ‘fans’ forming the predicate is distributed. Since the middle term is distributed twice, so the conclusion cannot be universal.</a:t>
            </a:r>
            <a:endParaRPr lang="en-US" dirty="0"/>
          </a:p>
          <a:p>
            <a:endParaRPr lang="en-US" dirty="0"/>
          </a:p>
        </p:txBody>
      </p:sp>
    </p:spTree>
    <p:extLst>
      <p:ext uri="{BB962C8B-B14F-4D97-AF65-F5344CB8AC3E}">
        <p14:creationId xmlns:p14="http://schemas.microsoft.com/office/powerpoint/2010/main" val="28634716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down)">
                                      <p:cBhvr>
                                        <p:cTn id="71" dur="580">
                                          <p:stCondLst>
                                            <p:cond delay="0"/>
                                          </p:stCondLst>
                                        </p:cTn>
                                        <p:tgtEl>
                                          <p:spTgt spid="3">
                                            <p:txEl>
                                              <p:pRg st="4" end="4"/>
                                            </p:txEl>
                                          </p:spTgt>
                                        </p:tgtEl>
                                      </p:cBhvr>
                                    </p:animEffect>
                                    <p:anim calcmode="lin" valueType="num">
                                      <p:cBhvr>
                                        <p:cTn id="7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4" end="4"/>
                                            </p:txEl>
                                          </p:spTgt>
                                        </p:tgtEl>
                                      </p:cBhvr>
                                      <p:to x="100000" y="60000"/>
                                    </p:animScale>
                                    <p:animScale>
                                      <p:cBhvr>
                                        <p:cTn id="78" dur="166" decel="50000">
                                          <p:stCondLst>
                                            <p:cond delay="676"/>
                                          </p:stCondLst>
                                        </p:cTn>
                                        <p:tgtEl>
                                          <p:spTgt spid="3">
                                            <p:txEl>
                                              <p:pRg st="4" end="4"/>
                                            </p:txEl>
                                          </p:spTgt>
                                        </p:tgtEl>
                                      </p:cBhvr>
                                      <p:to x="100000" y="100000"/>
                                    </p:animScale>
                                    <p:animScale>
                                      <p:cBhvr>
                                        <p:cTn id="79" dur="26">
                                          <p:stCondLst>
                                            <p:cond delay="1312"/>
                                          </p:stCondLst>
                                        </p:cTn>
                                        <p:tgtEl>
                                          <p:spTgt spid="3">
                                            <p:txEl>
                                              <p:pRg st="4" end="4"/>
                                            </p:txEl>
                                          </p:spTgt>
                                        </p:tgtEl>
                                      </p:cBhvr>
                                      <p:to x="100000" y="80000"/>
                                    </p:animScale>
                                    <p:animScale>
                                      <p:cBhvr>
                                        <p:cTn id="80" dur="166" decel="50000">
                                          <p:stCondLst>
                                            <p:cond delay="1338"/>
                                          </p:stCondLst>
                                        </p:cTn>
                                        <p:tgtEl>
                                          <p:spTgt spid="3">
                                            <p:txEl>
                                              <p:pRg st="4" end="4"/>
                                            </p:txEl>
                                          </p:spTgt>
                                        </p:tgtEl>
                                      </p:cBhvr>
                                      <p:to x="100000" y="100000"/>
                                    </p:animScale>
                                    <p:animScale>
                                      <p:cBhvr>
                                        <p:cTn id="81" dur="26">
                                          <p:stCondLst>
                                            <p:cond delay="1642"/>
                                          </p:stCondLst>
                                        </p:cTn>
                                        <p:tgtEl>
                                          <p:spTgt spid="3">
                                            <p:txEl>
                                              <p:pRg st="4" end="4"/>
                                            </p:txEl>
                                          </p:spTgt>
                                        </p:tgtEl>
                                      </p:cBhvr>
                                      <p:to x="100000" y="90000"/>
                                    </p:animScale>
                                    <p:animScale>
                                      <p:cBhvr>
                                        <p:cTn id="82" dur="166" decel="50000">
                                          <p:stCondLst>
                                            <p:cond delay="1668"/>
                                          </p:stCondLst>
                                        </p:cTn>
                                        <p:tgtEl>
                                          <p:spTgt spid="3">
                                            <p:txEl>
                                              <p:pRg st="4" end="4"/>
                                            </p:txEl>
                                          </p:spTgt>
                                        </p:tgtEl>
                                      </p:cBhvr>
                                      <p:to x="100000" y="100000"/>
                                    </p:animScale>
                                    <p:animScale>
                                      <p:cBhvr>
                                        <p:cTn id="83" dur="26">
                                          <p:stCondLst>
                                            <p:cond delay="1808"/>
                                          </p:stCondLst>
                                        </p:cTn>
                                        <p:tgtEl>
                                          <p:spTgt spid="3">
                                            <p:txEl>
                                              <p:pRg st="4" end="4"/>
                                            </p:txEl>
                                          </p:spTgt>
                                        </p:tgtEl>
                                      </p:cBhvr>
                                      <p:to x="100000" y="95000"/>
                                    </p:animScale>
                                    <p:animScale>
                                      <p:cBhvr>
                                        <p:cTn id="84" dur="166" decel="50000">
                                          <p:stCondLst>
                                            <p:cond delay="1834"/>
                                          </p:stCondLst>
                                        </p:cTn>
                                        <p:tgtEl>
                                          <p:spTgt spid="3">
                                            <p:txEl>
                                              <p:pRg st="4" end="4"/>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wipe(down)">
                                      <p:cBhvr>
                                        <p:cTn id="87" dur="580">
                                          <p:stCondLst>
                                            <p:cond delay="0"/>
                                          </p:stCondLst>
                                        </p:cTn>
                                        <p:tgtEl>
                                          <p:spTgt spid="3">
                                            <p:txEl>
                                              <p:pRg st="5" end="5"/>
                                            </p:txEl>
                                          </p:spTgt>
                                        </p:tgtEl>
                                      </p:cBhvr>
                                    </p:animEffect>
                                    <p:anim calcmode="lin" valueType="num">
                                      <p:cBhvr>
                                        <p:cTn id="8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5" end="5"/>
                                            </p:txEl>
                                          </p:spTgt>
                                        </p:tgtEl>
                                      </p:cBhvr>
                                      <p:to x="100000" y="60000"/>
                                    </p:animScale>
                                    <p:animScale>
                                      <p:cBhvr>
                                        <p:cTn id="94" dur="166" decel="50000">
                                          <p:stCondLst>
                                            <p:cond delay="676"/>
                                          </p:stCondLst>
                                        </p:cTn>
                                        <p:tgtEl>
                                          <p:spTgt spid="3">
                                            <p:txEl>
                                              <p:pRg st="5" end="5"/>
                                            </p:txEl>
                                          </p:spTgt>
                                        </p:tgtEl>
                                      </p:cBhvr>
                                      <p:to x="100000" y="100000"/>
                                    </p:animScale>
                                    <p:animScale>
                                      <p:cBhvr>
                                        <p:cTn id="95" dur="26">
                                          <p:stCondLst>
                                            <p:cond delay="1312"/>
                                          </p:stCondLst>
                                        </p:cTn>
                                        <p:tgtEl>
                                          <p:spTgt spid="3">
                                            <p:txEl>
                                              <p:pRg st="5" end="5"/>
                                            </p:txEl>
                                          </p:spTgt>
                                        </p:tgtEl>
                                      </p:cBhvr>
                                      <p:to x="100000" y="80000"/>
                                    </p:animScale>
                                    <p:animScale>
                                      <p:cBhvr>
                                        <p:cTn id="96" dur="166" decel="50000">
                                          <p:stCondLst>
                                            <p:cond delay="1338"/>
                                          </p:stCondLst>
                                        </p:cTn>
                                        <p:tgtEl>
                                          <p:spTgt spid="3">
                                            <p:txEl>
                                              <p:pRg st="5" end="5"/>
                                            </p:txEl>
                                          </p:spTgt>
                                        </p:tgtEl>
                                      </p:cBhvr>
                                      <p:to x="100000" y="100000"/>
                                    </p:animScale>
                                    <p:animScale>
                                      <p:cBhvr>
                                        <p:cTn id="97" dur="26">
                                          <p:stCondLst>
                                            <p:cond delay="1642"/>
                                          </p:stCondLst>
                                        </p:cTn>
                                        <p:tgtEl>
                                          <p:spTgt spid="3">
                                            <p:txEl>
                                              <p:pRg st="5" end="5"/>
                                            </p:txEl>
                                          </p:spTgt>
                                        </p:tgtEl>
                                      </p:cBhvr>
                                      <p:to x="100000" y="90000"/>
                                    </p:animScale>
                                    <p:animScale>
                                      <p:cBhvr>
                                        <p:cTn id="98" dur="166" decel="50000">
                                          <p:stCondLst>
                                            <p:cond delay="1668"/>
                                          </p:stCondLst>
                                        </p:cTn>
                                        <p:tgtEl>
                                          <p:spTgt spid="3">
                                            <p:txEl>
                                              <p:pRg st="5" end="5"/>
                                            </p:txEl>
                                          </p:spTgt>
                                        </p:tgtEl>
                                      </p:cBhvr>
                                      <p:to x="100000" y="100000"/>
                                    </p:animScale>
                                    <p:animScale>
                                      <p:cBhvr>
                                        <p:cTn id="99" dur="26">
                                          <p:stCondLst>
                                            <p:cond delay="1808"/>
                                          </p:stCondLst>
                                        </p:cTn>
                                        <p:tgtEl>
                                          <p:spTgt spid="3">
                                            <p:txEl>
                                              <p:pRg st="5" end="5"/>
                                            </p:txEl>
                                          </p:spTgt>
                                        </p:tgtEl>
                                      </p:cBhvr>
                                      <p:to x="100000" y="95000"/>
                                    </p:animScale>
                                    <p:animScale>
                                      <p:cBhvr>
                                        <p:cTn id="100" dur="166" decel="50000">
                                          <p:stCondLst>
                                            <p:cond delay="1834"/>
                                          </p:stCondLst>
                                        </p:cTn>
                                        <p:tgtEl>
                                          <p:spTgt spid="3">
                                            <p:txEl>
                                              <p:pRg st="5" end="5"/>
                                            </p:txEl>
                                          </p:spTgt>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3">
                                            <p:txEl>
                                              <p:pRg st="6" end="6"/>
                                            </p:txEl>
                                          </p:spTgt>
                                        </p:tgtEl>
                                        <p:attrNameLst>
                                          <p:attrName>style.visibility</p:attrName>
                                        </p:attrNameLst>
                                      </p:cBhvr>
                                      <p:to>
                                        <p:strVal val="visible"/>
                                      </p:to>
                                    </p:set>
                                    <p:animEffect transition="in" filter="wipe(down)">
                                      <p:cBhvr>
                                        <p:cTn id="103" dur="580">
                                          <p:stCondLst>
                                            <p:cond delay="0"/>
                                          </p:stCondLst>
                                        </p:cTn>
                                        <p:tgtEl>
                                          <p:spTgt spid="3">
                                            <p:txEl>
                                              <p:pRg st="6" end="6"/>
                                            </p:txEl>
                                          </p:spTgt>
                                        </p:tgtEl>
                                      </p:cBhvr>
                                    </p:animEffect>
                                    <p:anim calcmode="lin" valueType="num">
                                      <p:cBhvr>
                                        <p:cTn id="10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3">
                                            <p:txEl>
                                              <p:pRg st="6" end="6"/>
                                            </p:txEl>
                                          </p:spTgt>
                                        </p:tgtEl>
                                      </p:cBhvr>
                                      <p:to x="100000" y="60000"/>
                                    </p:animScale>
                                    <p:animScale>
                                      <p:cBhvr>
                                        <p:cTn id="110" dur="166" decel="50000">
                                          <p:stCondLst>
                                            <p:cond delay="676"/>
                                          </p:stCondLst>
                                        </p:cTn>
                                        <p:tgtEl>
                                          <p:spTgt spid="3">
                                            <p:txEl>
                                              <p:pRg st="6" end="6"/>
                                            </p:txEl>
                                          </p:spTgt>
                                        </p:tgtEl>
                                      </p:cBhvr>
                                      <p:to x="100000" y="100000"/>
                                    </p:animScale>
                                    <p:animScale>
                                      <p:cBhvr>
                                        <p:cTn id="111" dur="26">
                                          <p:stCondLst>
                                            <p:cond delay="1312"/>
                                          </p:stCondLst>
                                        </p:cTn>
                                        <p:tgtEl>
                                          <p:spTgt spid="3">
                                            <p:txEl>
                                              <p:pRg st="6" end="6"/>
                                            </p:txEl>
                                          </p:spTgt>
                                        </p:tgtEl>
                                      </p:cBhvr>
                                      <p:to x="100000" y="80000"/>
                                    </p:animScale>
                                    <p:animScale>
                                      <p:cBhvr>
                                        <p:cTn id="112" dur="166" decel="50000">
                                          <p:stCondLst>
                                            <p:cond delay="1338"/>
                                          </p:stCondLst>
                                        </p:cTn>
                                        <p:tgtEl>
                                          <p:spTgt spid="3">
                                            <p:txEl>
                                              <p:pRg st="6" end="6"/>
                                            </p:txEl>
                                          </p:spTgt>
                                        </p:tgtEl>
                                      </p:cBhvr>
                                      <p:to x="100000" y="100000"/>
                                    </p:animScale>
                                    <p:animScale>
                                      <p:cBhvr>
                                        <p:cTn id="113" dur="26">
                                          <p:stCondLst>
                                            <p:cond delay="1642"/>
                                          </p:stCondLst>
                                        </p:cTn>
                                        <p:tgtEl>
                                          <p:spTgt spid="3">
                                            <p:txEl>
                                              <p:pRg st="6" end="6"/>
                                            </p:txEl>
                                          </p:spTgt>
                                        </p:tgtEl>
                                      </p:cBhvr>
                                      <p:to x="100000" y="90000"/>
                                    </p:animScale>
                                    <p:animScale>
                                      <p:cBhvr>
                                        <p:cTn id="114" dur="166" decel="50000">
                                          <p:stCondLst>
                                            <p:cond delay="1668"/>
                                          </p:stCondLst>
                                        </p:cTn>
                                        <p:tgtEl>
                                          <p:spTgt spid="3">
                                            <p:txEl>
                                              <p:pRg st="6" end="6"/>
                                            </p:txEl>
                                          </p:spTgt>
                                        </p:tgtEl>
                                      </p:cBhvr>
                                      <p:to x="100000" y="100000"/>
                                    </p:animScale>
                                    <p:animScale>
                                      <p:cBhvr>
                                        <p:cTn id="115" dur="26">
                                          <p:stCondLst>
                                            <p:cond delay="1808"/>
                                          </p:stCondLst>
                                        </p:cTn>
                                        <p:tgtEl>
                                          <p:spTgt spid="3">
                                            <p:txEl>
                                              <p:pRg st="6" end="6"/>
                                            </p:txEl>
                                          </p:spTgt>
                                        </p:tgtEl>
                                      </p:cBhvr>
                                      <p:to x="100000" y="95000"/>
                                    </p:animScale>
                                    <p:animScale>
                                      <p:cBhvr>
                                        <p:cTn id="116" dur="166" decel="50000">
                                          <p:stCondLst>
                                            <p:cond delay="1834"/>
                                          </p:stCondLst>
                                        </p:cTn>
                                        <p:tgtEl>
                                          <p:spTgt spid="3">
                                            <p:txEl>
                                              <p:pRg st="6" end="6"/>
                                            </p:txEl>
                                          </p:spTgt>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nodeType="clickEffect">
                                  <p:stCondLst>
                                    <p:cond delay="0"/>
                                  </p:stCondLst>
                                  <p:childTnLst>
                                    <p:set>
                                      <p:cBhvr>
                                        <p:cTn id="12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121" dur="500"/>
                                        <p:tgtEl>
                                          <p:spTgt spid="3">
                                            <p:txEl>
                                              <p:pRg st="8" end="8"/>
                                            </p:txEl>
                                          </p:spTgt>
                                        </p:tgtEl>
                                      </p:cBhvr>
                                    </p:animEffect>
                                  </p:childTnLst>
                                </p:cTn>
                              </p:par>
                              <p:par>
                                <p:cTn id="122" presetID="14" presetClass="entr" presetSubtype="10" fill="hold" nodeType="withEffect">
                                  <p:stCondLst>
                                    <p:cond delay="0"/>
                                  </p:stCondLst>
                                  <p:childTnLst>
                                    <p:set>
                                      <p:cBhvr>
                                        <p:cTn id="123" dur="1" fill="hold">
                                          <p:stCondLst>
                                            <p:cond delay="0"/>
                                          </p:stCondLst>
                                        </p:cTn>
                                        <p:tgtEl>
                                          <p:spTgt spid="3">
                                            <p:txEl>
                                              <p:pRg st="9" end="9"/>
                                            </p:txEl>
                                          </p:spTgt>
                                        </p:tgtEl>
                                        <p:attrNameLst>
                                          <p:attrName>style.visibility</p:attrName>
                                        </p:attrNameLst>
                                      </p:cBhvr>
                                      <p:to>
                                        <p:strVal val="visible"/>
                                      </p:to>
                                    </p:set>
                                    <p:animEffect transition="in" filter="randombar(horizontal)">
                                      <p:cBhvr>
                                        <p:cTn id="124" dur="500"/>
                                        <p:tgtEl>
                                          <p:spTgt spid="3">
                                            <p:txEl>
                                              <p:pRg st="9" end="9"/>
                                            </p:txEl>
                                          </p:spTgt>
                                        </p:tgtEl>
                                      </p:cBhvr>
                                    </p:animEffect>
                                  </p:childTnLst>
                                </p:cTn>
                              </p:par>
                              <p:par>
                                <p:cTn id="125" presetID="14" presetClass="entr" presetSubtype="10" fill="hold" nodeType="withEffect">
                                  <p:stCondLst>
                                    <p:cond delay="0"/>
                                  </p:stCondLst>
                                  <p:childTnLst>
                                    <p:set>
                                      <p:cBhvr>
                                        <p:cTn id="12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127" dur="500"/>
                                        <p:tgtEl>
                                          <p:spTgt spid="3">
                                            <p:txEl>
                                              <p:pRg st="10" end="10"/>
                                            </p:txEl>
                                          </p:spTgt>
                                        </p:tgtEl>
                                      </p:cBhvr>
                                    </p:animEffect>
                                  </p:childTnLst>
                                </p:cTn>
                              </p:par>
                              <p:par>
                                <p:cTn id="128" presetID="14" presetClass="entr" presetSubtype="10" fill="hold" nodeType="withEffect">
                                  <p:stCondLst>
                                    <p:cond delay="0"/>
                                  </p:stCondLst>
                                  <p:childTnLst>
                                    <p:set>
                                      <p:cBhvr>
                                        <p:cTn id="129"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130" dur="500"/>
                                        <p:tgtEl>
                                          <p:spTgt spid="3">
                                            <p:txEl>
                                              <p:pRg st="11" end="11"/>
                                            </p:txEl>
                                          </p:spTgt>
                                        </p:tgtEl>
                                      </p:cBhvr>
                                    </p:animEffect>
                                  </p:childTnLst>
                                </p:cTn>
                              </p:par>
                              <p:par>
                                <p:cTn id="131" presetID="14" presetClass="entr" presetSubtype="10" fill="hold" nodeType="withEffect">
                                  <p:stCondLst>
                                    <p:cond delay="0"/>
                                  </p:stCondLst>
                                  <p:childTnLst>
                                    <p:set>
                                      <p:cBhvr>
                                        <p:cTn id="132"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133" dur="500"/>
                                        <p:tgtEl>
                                          <p:spTgt spid="3">
                                            <p:txEl>
                                              <p:pRg st="12" end="12"/>
                                            </p:txEl>
                                          </p:spTgt>
                                        </p:tgtEl>
                                      </p:cBhvr>
                                    </p:animEffect>
                                  </p:childTnLst>
                                </p:cTn>
                              </p:par>
                              <p:par>
                                <p:cTn id="134" presetID="14" presetClass="entr" presetSubtype="10" fill="hold" nodeType="withEffect">
                                  <p:stCondLst>
                                    <p:cond delay="0"/>
                                  </p:stCondLst>
                                  <p:childTnLst>
                                    <p:set>
                                      <p:cBhvr>
                                        <p:cTn id="135"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1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477818"/>
            <a:ext cx="11868727" cy="5237018"/>
          </a:xfrm>
        </p:spPr>
        <p:txBody>
          <a:bodyPr>
            <a:normAutofit fontScale="92500" lnSpcReduction="10000"/>
          </a:bodyPr>
          <a:lstStyle/>
          <a:p>
            <a:pPr marL="0" lvl="0" indent="0">
              <a:buNone/>
            </a:pPr>
            <a:r>
              <a:rPr lang="en-IN" b="1" dirty="0"/>
              <a:t>6) If one premise is negative, the conclusion must be negative.</a:t>
            </a:r>
            <a:endParaRPr lang="en-US" dirty="0"/>
          </a:p>
          <a:p>
            <a:pPr marL="0" indent="0">
              <a:buNone/>
            </a:pPr>
            <a:r>
              <a:rPr lang="en-IN" b="1" dirty="0"/>
              <a:t>Example.</a:t>
            </a:r>
            <a:r>
              <a:rPr lang="en-IN" dirty="0"/>
              <a:t>             </a:t>
            </a:r>
            <a:r>
              <a:rPr lang="en-IN" b="1" dirty="0"/>
              <a:t>Statements :</a:t>
            </a:r>
            <a:r>
              <a:rPr lang="en-IN" dirty="0"/>
              <a:t>              1. All grasses are trees.</a:t>
            </a:r>
            <a:endParaRPr lang="en-US" dirty="0"/>
          </a:p>
          <a:p>
            <a:pPr marL="0" indent="0">
              <a:buNone/>
            </a:pPr>
            <a:r>
              <a:rPr lang="en-IN" dirty="0"/>
              <a:t>                                                                  2. </a:t>
            </a:r>
            <a:r>
              <a:rPr lang="en-IN" b="1" dirty="0"/>
              <a:t>No</a:t>
            </a:r>
            <a:r>
              <a:rPr lang="en-IN" dirty="0"/>
              <a:t> tree is shrub.</a:t>
            </a:r>
            <a:endParaRPr lang="en-US" dirty="0"/>
          </a:p>
          <a:p>
            <a:pPr marL="0" indent="0">
              <a:buNone/>
            </a:pPr>
            <a:r>
              <a:rPr lang="en-IN" dirty="0"/>
              <a:t>                             </a:t>
            </a:r>
            <a:r>
              <a:rPr lang="en-IN" b="1" dirty="0"/>
              <a:t>Conclusions :</a:t>
            </a:r>
            <a:r>
              <a:rPr lang="en-IN" dirty="0"/>
              <a:t>              1. No grasses are shrubs.</a:t>
            </a:r>
            <a:endParaRPr lang="en-US" dirty="0"/>
          </a:p>
          <a:p>
            <a:pPr marL="0" indent="0">
              <a:buNone/>
            </a:pPr>
            <a:r>
              <a:rPr lang="en-IN" dirty="0"/>
              <a:t>                                                                   2. Some shrubs are grasses.</a:t>
            </a:r>
            <a:endParaRPr lang="en-US" dirty="0"/>
          </a:p>
          <a:p>
            <a:r>
              <a:rPr lang="en-IN" dirty="0"/>
              <a:t>Since one premise is negative, the conclusion must be negative. So, conclusion 2 cannot follow.</a:t>
            </a:r>
            <a:endParaRPr lang="en-US" dirty="0"/>
          </a:p>
          <a:p>
            <a:pPr marL="0" lvl="0" indent="0">
              <a:buNone/>
            </a:pPr>
            <a:r>
              <a:rPr lang="en-IN" b="1" dirty="0"/>
              <a:t>7) If one premise is particular, the conclusion must be particular.</a:t>
            </a:r>
            <a:endParaRPr lang="en-US" dirty="0"/>
          </a:p>
          <a:p>
            <a:pPr marL="0" indent="0">
              <a:buNone/>
            </a:pPr>
            <a:r>
              <a:rPr lang="en-IN" b="1" dirty="0"/>
              <a:t>Examples :</a:t>
            </a:r>
            <a:r>
              <a:rPr lang="en-IN" dirty="0"/>
              <a:t>           </a:t>
            </a:r>
            <a:r>
              <a:rPr lang="en-IN" b="1" dirty="0"/>
              <a:t>Statements :</a:t>
            </a:r>
            <a:r>
              <a:rPr lang="en-IN" dirty="0"/>
              <a:t>               1.  </a:t>
            </a:r>
            <a:r>
              <a:rPr lang="en-IN" b="1" dirty="0"/>
              <a:t>Some </a:t>
            </a:r>
            <a:r>
              <a:rPr lang="en-IN" dirty="0"/>
              <a:t>boys are thieves.</a:t>
            </a:r>
            <a:endParaRPr lang="en-US" dirty="0"/>
          </a:p>
          <a:p>
            <a:pPr marL="0" indent="0">
              <a:buNone/>
            </a:pPr>
            <a:r>
              <a:rPr lang="en-IN" dirty="0"/>
              <a:t>                                                                    2. All thieves are dacoits.</a:t>
            </a:r>
            <a:endParaRPr lang="en-US" dirty="0"/>
          </a:p>
          <a:p>
            <a:pPr marL="0" indent="0">
              <a:buNone/>
            </a:pPr>
            <a:r>
              <a:rPr lang="en-IN" dirty="0"/>
              <a:t>                              </a:t>
            </a:r>
            <a:r>
              <a:rPr lang="en-IN" b="1" dirty="0"/>
              <a:t>Conclusion :</a:t>
            </a:r>
            <a:r>
              <a:rPr lang="en-IN" dirty="0"/>
              <a:t>                1. Some boys are dacoits.</a:t>
            </a:r>
            <a:endParaRPr lang="en-US" dirty="0"/>
          </a:p>
          <a:p>
            <a:pPr marL="0" indent="0">
              <a:buNone/>
            </a:pPr>
            <a:r>
              <a:rPr lang="en-IN" dirty="0"/>
              <a:t>                                                                    2. All dacoits are boys.</a:t>
            </a:r>
            <a:endParaRPr lang="en-US" dirty="0"/>
          </a:p>
          <a:p>
            <a:r>
              <a:rPr lang="en-IN" dirty="0"/>
              <a:t>Since one premise is particular, the conclusion must be particular. So, conclusion 2 cannot follow.</a:t>
            </a:r>
            <a:endParaRPr lang="en-US" dirty="0"/>
          </a:p>
          <a:p>
            <a:endParaRPr lang="en-US" dirty="0"/>
          </a:p>
        </p:txBody>
      </p:sp>
    </p:spTree>
    <p:extLst>
      <p:ext uri="{BB962C8B-B14F-4D97-AF65-F5344CB8AC3E}">
        <p14:creationId xmlns:p14="http://schemas.microsoft.com/office/powerpoint/2010/main" val="27171563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heel(1)">
                                      <p:cBhvr>
                                        <p:cTn id="33" dur="2000"/>
                                        <p:tgtEl>
                                          <p:spTgt spid="3">
                                            <p:txEl>
                                              <p:pRg st="6" end="6"/>
                                            </p:txEl>
                                          </p:spTgt>
                                        </p:tgtEl>
                                      </p:cBhvr>
                                    </p:animEffect>
                                  </p:childTnLst>
                                </p:cTn>
                              </p:par>
                              <p:par>
                                <p:cTn id="34" presetID="21" presetClass="entr" presetSubtype="1"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heel(1)">
                                      <p:cBhvr>
                                        <p:cTn id="36" dur="2000"/>
                                        <p:tgtEl>
                                          <p:spTgt spid="3">
                                            <p:txEl>
                                              <p:pRg st="7" end="7"/>
                                            </p:txEl>
                                          </p:spTgt>
                                        </p:tgtEl>
                                      </p:cBhvr>
                                    </p:animEffect>
                                  </p:childTnLst>
                                </p:cTn>
                              </p:par>
                              <p:par>
                                <p:cTn id="37" presetID="21" presetClass="entr" presetSubtype="1"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heel(1)">
                                      <p:cBhvr>
                                        <p:cTn id="39" dur="2000"/>
                                        <p:tgtEl>
                                          <p:spTgt spid="3">
                                            <p:txEl>
                                              <p:pRg st="8" end="8"/>
                                            </p:txEl>
                                          </p:spTgt>
                                        </p:tgtEl>
                                      </p:cBhvr>
                                    </p:animEffect>
                                  </p:childTnLst>
                                </p:cTn>
                              </p:par>
                              <p:par>
                                <p:cTn id="40" presetID="21" presetClass="entr" presetSubtype="1"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heel(1)">
                                      <p:cBhvr>
                                        <p:cTn id="42" dur="2000"/>
                                        <p:tgtEl>
                                          <p:spTgt spid="3">
                                            <p:txEl>
                                              <p:pRg st="9" end="9"/>
                                            </p:txEl>
                                          </p:spTgt>
                                        </p:tgtEl>
                                      </p:cBhvr>
                                    </p:animEffect>
                                  </p:childTnLst>
                                </p:cTn>
                              </p:par>
                              <p:par>
                                <p:cTn id="43" presetID="21" presetClass="entr" presetSubtype="1"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wheel(1)">
                                      <p:cBhvr>
                                        <p:cTn id="45" dur="2000"/>
                                        <p:tgtEl>
                                          <p:spTgt spid="3">
                                            <p:txEl>
                                              <p:pRg st="10" end="10"/>
                                            </p:txEl>
                                          </p:spTgt>
                                        </p:tgtEl>
                                      </p:cBhvr>
                                    </p:animEffect>
                                  </p:childTnLst>
                                </p:cTn>
                              </p:par>
                              <p:par>
                                <p:cTn id="46" presetID="21" presetClass="entr" presetSubtype="1"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wheel(1)">
                                      <p:cBhvr>
                                        <p:cTn id="48"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buNone/>
            </a:pPr>
            <a:r>
              <a:rPr lang="en-IN" b="1" dirty="0"/>
              <a:t>8) If both the premises are affirmative, the conclusion must be affirmative.</a:t>
            </a:r>
            <a:endParaRPr lang="en-US" dirty="0"/>
          </a:p>
          <a:p>
            <a:pPr marL="0" indent="0">
              <a:buNone/>
            </a:pPr>
            <a:r>
              <a:rPr lang="en-IN" b="1" dirty="0"/>
              <a:t>Example.</a:t>
            </a:r>
            <a:r>
              <a:rPr lang="en-IN" dirty="0"/>
              <a:t>             </a:t>
            </a:r>
            <a:r>
              <a:rPr lang="en-IN" b="1" dirty="0"/>
              <a:t>Statements :</a:t>
            </a:r>
            <a:r>
              <a:rPr lang="en-IN" dirty="0"/>
              <a:t>                1. All women are mothers.</a:t>
            </a:r>
            <a:endParaRPr lang="en-US" dirty="0"/>
          </a:p>
          <a:p>
            <a:pPr marL="0" indent="0">
              <a:buNone/>
            </a:pPr>
            <a:r>
              <a:rPr lang="en-IN" dirty="0"/>
              <a:t>                                                                    2. All mothers are sisters.</a:t>
            </a:r>
            <a:endParaRPr lang="en-US" dirty="0"/>
          </a:p>
          <a:p>
            <a:pPr marL="0" indent="0">
              <a:buNone/>
            </a:pPr>
            <a:r>
              <a:rPr lang="en-IN" dirty="0"/>
              <a:t>                            </a:t>
            </a:r>
            <a:r>
              <a:rPr lang="en-IN" b="1" dirty="0"/>
              <a:t>Conclusions :</a:t>
            </a:r>
            <a:r>
              <a:rPr lang="en-IN" dirty="0"/>
              <a:t>                1. All women are sisters.</a:t>
            </a:r>
            <a:endParaRPr lang="en-US" dirty="0"/>
          </a:p>
          <a:p>
            <a:pPr marL="0" indent="0">
              <a:buNone/>
            </a:pPr>
            <a:r>
              <a:rPr lang="en-IN" dirty="0"/>
              <a:t>                                                                    2. Some women are </a:t>
            </a:r>
            <a:r>
              <a:rPr lang="en-IN" b="1" dirty="0"/>
              <a:t>not</a:t>
            </a:r>
            <a:r>
              <a:rPr lang="en-IN" dirty="0"/>
              <a:t> sisters.</a:t>
            </a:r>
            <a:endParaRPr lang="en-US" dirty="0"/>
          </a:p>
          <a:p>
            <a:r>
              <a:rPr lang="en-IN" dirty="0"/>
              <a:t>Hence both the premises are affirmative, the conclusion must be affirmative. So, conclusion 2 cannot follow.</a:t>
            </a:r>
            <a:endParaRPr lang="en-US" dirty="0"/>
          </a:p>
          <a:p>
            <a:r>
              <a:rPr lang="en-IN" b="1" dirty="0"/>
              <a:t>9) If both the premises are universal, the conclusion must be universal.</a:t>
            </a:r>
            <a:endParaRPr lang="en-US" dirty="0"/>
          </a:p>
          <a:p>
            <a:endParaRPr lang="en-US" dirty="0"/>
          </a:p>
        </p:txBody>
      </p:sp>
    </p:spTree>
    <p:extLst>
      <p:ext uri="{BB962C8B-B14F-4D97-AF65-F5344CB8AC3E}">
        <p14:creationId xmlns:p14="http://schemas.microsoft.com/office/powerpoint/2010/main" val="4191375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436" y="1450109"/>
            <a:ext cx="11293764" cy="5190835"/>
          </a:xfrm>
        </p:spPr>
        <p:txBody>
          <a:bodyPr>
            <a:normAutofit/>
          </a:bodyPr>
          <a:lstStyle/>
          <a:p>
            <a:pPr marL="0" indent="0">
              <a:buNone/>
            </a:pPr>
            <a:r>
              <a:rPr lang="en-IN" b="1" dirty="0" smtClean="0"/>
              <a:t>Complementary </a:t>
            </a:r>
            <a:r>
              <a:rPr lang="en-IN" b="1" dirty="0"/>
              <a:t>pair</a:t>
            </a:r>
            <a:r>
              <a:rPr lang="en-IN" dirty="0"/>
              <a:t> : </a:t>
            </a:r>
          </a:p>
          <a:p>
            <a:pPr marL="0" indent="0">
              <a:buNone/>
            </a:pPr>
            <a:r>
              <a:rPr lang="en-IN" dirty="0"/>
              <a:t>A pair of contradictory statements i.e., a pair of statements such that one is true, the other is false and when no definite conclusion can be drawn, either of them is bound to follow, is called a complementary pair. E and I-type propositions together form a complementary pair and usually either of them follows, in a case where we cannot arrive at a definite conclusion, using the rules of syllogism</a:t>
            </a:r>
            <a:r>
              <a:rPr lang="en-IN" dirty="0" smtClean="0"/>
              <a:t>.</a:t>
            </a:r>
            <a:endParaRPr lang="en-US" dirty="0"/>
          </a:p>
        </p:txBody>
      </p:sp>
    </p:spTree>
    <p:extLst>
      <p:ext uri="{BB962C8B-B14F-4D97-AF65-F5344CB8AC3E}">
        <p14:creationId xmlns:p14="http://schemas.microsoft.com/office/powerpoint/2010/main" val="16274544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9197" y="636777"/>
            <a:ext cx="4726188" cy="5317587"/>
          </a:xfrm>
          <a:prstGeom prst="rect">
            <a:avLst/>
          </a:prstGeom>
        </p:spPr>
      </p:pic>
      <p:pic>
        <p:nvPicPr>
          <p:cNvPr id="4" name="Picture 3"/>
          <p:cNvPicPr>
            <a:picLocks noChangeAspect="1"/>
          </p:cNvPicPr>
          <p:nvPr/>
        </p:nvPicPr>
        <p:blipFill>
          <a:blip r:embed="rId3"/>
          <a:stretch>
            <a:fillRect/>
          </a:stretch>
        </p:blipFill>
        <p:spPr>
          <a:xfrm>
            <a:off x="5936013" y="636777"/>
            <a:ext cx="5261869" cy="5317587"/>
          </a:xfrm>
          <a:prstGeom prst="rect">
            <a:avLst/>
          </a:prstGeom>
        </p:spPr>
      </p:pic>
    </p:spTree>
    <p:extLst>
      <p:ext uri="{BB962C8B-B14F-4D97-AF65-F5344CB8AC3E}">
        <p14:creationId xmlns:p14="http://schemas.microsoft.com/office/powerpoint/2010/main" val="573206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7625" y="914401"/>
            <a:ext cx="5771145" cy="5371378"/>
          </a:xfrm>
          <a:prstGeom prst="rect">
            <a:avLst/>
          </a:prstGeom>
        </p:spPr>
      </p:pic>
      <p:pic>
        <p:nvPicPr>
          <p:cNvPr id="4" name="Picture 3"/>
          <p:cNvPicPr>
            <a:picLocks noChangeAspect="1"/>
          </p:cNvPicPr>
          <p:nvPr/>
        </p:nvPicPr>
        <p:blipFill>
          <a:blip r:embed="rId3"/>
          <a:stretch>
            <a:fillRect/>
          </a:stretch>
        </p:blipFill>
        <p:spPr>
          <a:xfrm>
            <a:off x="6108770" y="1280160"/>
            <a:ext cx="5444196" cy="5219114"/>
          </a:xfrm>
          <a:prstGeom prst="rect">
            <a:avLst/>
          </a:prstGeom>
        </p:spPr>
      </p:pic>
    </p:spTree>
    <p:extLst>
      <p:ext uri="{BB962C8B-B14F-4D97-AF65-F5344CB8AC3E}">
        <p14:creationId xmlns:p14="http://schemas.microsoft.com/office/powerpoint/2010/main" val="10093245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040" y="1195754"/>
            <a:ext cx="5545240" cy="4909624"/>
          </a:xfrm>
          <a:prstGeom prst="rect">
            <a:avLst/>
          </a:prstGeom>
        </p:spPr>
      </p:pic>
      <p:pic>
        <p:nvPicPr>
          <p:cNvPr id="3" name="Picture 2"/>
          <p:cNvPicPr>
            <a:picLocks noChangeAspect="1"/>
          </p:cNvPicPr>
          <p:nvPr/>
        </p:nvPicPr>
        <p:blipFill>
          <a:blip r:embed="rId3"/>
          <a:stretch>
            <a:fillRect/>
          </a:stretch>
        </p:blipFill>
        <p:spPr>
          <a:xfrm>
            <a:off x="5941199" y="900332"/>
            <a:ext cx="6049219" cy="4887415"/>
          </a:xfrm>
          <a:prstGeom prst="rect">
            <a:avLst/>
          </a:prstGeom>
        </p:spPr>
      </p:pic>
    </p:spTree>
    <p:extLst>
      <p:ext uri="{BB962C8B-B14F-4D97-AF65-F5344CB8AC3E}">
        <p14:creationId xmlns:p14="http://schemas.microsoft.com/office/powerpoint/2010/main" val="20850875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0753" y="1255770"/>
            <a:ext cx="8440328" cy="5106113"/>
          </a:xfrm>
          <a:prstGeom prst="rect">
            <a:avLst/>
          </a:prstGeom>
        </p:spPr>
      </p:pic>
    </p:spTree>
    <p:extLst>
      <p:ext uri="{BB962C8B-B14F-4D97-AF65-F5344CB8AC3E}">
        <p14:creationId xmlns:p14="http://schemas.microsoft.com/office/powerpoint/2010/main" val="26831914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3473" y="1392703"/>
            <a:ext cx="9639161" cy="4965894"/>
          </a:xfrm>
          <a:prstGeom prst="rect">
            <a:avLst/>
          </a:prstGeom>
        </p:spPr>
      </p:pic>
    </p:spTree>
    <p:extLst>
      <p:ext uri="{BB962C8B-B14F-4D97-AF65-F5344CB8AC3E}">
        <p14:creationId xmlns:p14="http://schemas.microsoft.com/office/powerpoint/2010/main" val="13067957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1714" y="1617785"/>
            <a:ext cx="9216686" cy="4636753"/>
          </a:xfrm>
          <a:prstGeom prst="rect">
            <a:avLst/>
          </a:prstGeom>
        </p:spPr>
      </p:pic>
    </p:spTree>
    <p:extLst>
      <p:ext uri="{BB962C8B-B14F-4D97-AF65-F5344CB8AC3E}">
        <p14:creationId xmlns:p14="http://schemas.microsoft.com/office/powerpoint/2010/main" val="189353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2107</TotalTime>
  <Words>4027</Words>
  <Application>Microsoft Office PowerPoint</Application>
  <PresentationFormat>Widescreen</PresentationFormat>
  <Paragraphs>509</Paragraphs>
  <Slides>129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Arial</vt:lpstr>
      <vt:lpstr>Arial Black</vt:lpstr>
      <vt:lpstr>Brush Script MT</vt:lpstr>
      <vt:lpstr>Calibri</vt:lpstr>
      <vt:lpstr>Century Gothic</vt:lpstr>
      <vt:lpstr>Mangal</vt:lpstr>
      <vt:lpstr>Times New Roman</vt:lpstr>
      <vt:lpstr>Vapor Trail</vt:lpstr>
      <vt:lpstr>UNIT NO – 6 Logical Venn Diagrams, Logical Deductions</vt:lpstr>
      <vt:lpstr>Logical Venn Diagrams</vt:lpstr>
      <vt:lpstr>PowerPoint Presentation</vt:lpstr>
      <vt:lpstr>PowerPoint Presentation</vt:lpstr>
      <vt:lpstr>PowerPoint Presentation</vt:lpstr>
      <vt:lpstr>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LOGICAL DEDUCTION </vt:lpstr>
      <vt:lpstr>LOGICAL REASONING: </vt:lpstr>
      <vt:lpstr>PowerPoint Presentation</vt:lpstr>
      <vt:lpstr>PowerPoint Presentation</vt:lpstr>
      <vt:lpstr>FOUR-Fold Classification of Prepositions: </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1 : TWO -PREMISE ARGUMENTS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STATEMENTS AND ARGUMENTS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Devarakonda</dc:creator>
  <cp:lastModifiedBy>hp</cp:lastModifiedBy>
  <cp:revision>174</cp:revision>
  <dcterms:created xsi:type="dcterms:W3CDTF">2020-12-28T08:39:00Z</dcterms:created>
  <dcterms:modified xsi:type="dcterms:W3CDTF">2025-06-15T17:01:37Z</dcterms:modified>
</cp:coreProperties>
</file>